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C2C79-31E7-4DF9-BBF3-0E582193A124}" type="datetimeFigureOut">
              <a:rPr lang="de-DE" smtClean="0"/>
              <a:t>30.09.2020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AD5F5-D434-434C-A005-CB2954F561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61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5F5-D434-434C-A005-CB2954F561A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81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5F5-D434-434C-A005-CB2954F561A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683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5F5-D434-434C-A005-CB2954F561A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40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5F5-D434-434C-A005-CB2954F561A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545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5F5-D434-434C-A005-CB2954F561A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619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D5F5-D434-434C-A005-CB2954F561A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13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9" y="6216073"/>
            <a:ext cx="2991621" cy="64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49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5ED2-A1E2-4DC5-9E5C-90A94783DE87}" type="datetime1">
              <a:rPr lang="de-DE" smtClean="0"/>
              <a:t>30.09.2020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21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D7AAF-C365-42BD-A854-2CCF2D4E6CEA}" type="datetime1">
              <a:rPr lang="de-DE" smtClean="0"/>
              <a:t>30.09.2020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76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BAC7-CEA1-4A23-A8AC-BB750677B977}" type="datetime1">
              <a:rPr lang="de-DE" smtClean="0"/>
              <a:t>30.09.2020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01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F4A6-8339-4FBC-BC8F-718CCD99A4F9}" type="datetime1">
              <a:rPr lang="de-DE" smtClean="0"/>
              <a:t>30.09.2020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88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88B2-112A-4684-8A9D-F125246B905E}" type="datetime1">
              <a:rPr lang="de-DE" smtClean="0"/>
              <a:t>30.09.2020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37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C5B8F-A317-428B-9841-2972BA87126C}" type="datetime1">
              <a:rPr lang="de-DE" smtClean="0"/>
              <a:t>30.09.2020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24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9B77-8582-4D16-A9A5-62FE9AD57295}" type="datetime1">
              <a:rPr lang="de-DE" smtClean="0"/>
              <a:t>30.09.2020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49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CA90-736F-4DF7-B4BD-DFA0F0B92692}" type="datetime1">
              <a:rPr lang="de-DE" smtClean="0"/>
              <a:t>30.09.2020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20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966B8-DD14-49F8-8DDA-EEE16AA4E5B2}" type="datetime1">
              <a:rPr lang="de-DE" smtClean="0"/>
              <a:t>30.09.2020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3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535E-1A07-4191-A1E4-E63DAD6F8A51}" type="datetime1">
              <a:rPr lang="de-DE" smtClean="0"/>
              <a:t>30.09.2020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520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8D8E-A63C-4962-941B-4BB688C6F193}" type="datetime1">
              <a:rPr lang="de-DE" smtClean="0"/>
              <a:t>30.09.2020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F07DF-8062-4792-B8BB-F53292F1C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83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org.fette@uni-wuerzburg.d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7977" y="1122363"/>
            <a:ext cx="10824754" cy="23876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Der Attribut-Katalog des </a:t>
            </a:r>
            <a:r>
              <a:rPr lang="de-DE" dirty="0" err="1" smtClean="0"/>
              <a:t>PaDaWaN</a:t>
            </a:r>
            <a:r>
              <a:rPr lang="de-DE" dirty="0" smtClean="0"/>
              <a:t>-Datawarehouses als MDR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Georg Fette (</a:t>
            </a:r>
            <a:r>
              <a:rPr lang="de-DE" dirty="0" smtClean="0">
                <a:hlinkClick r:id="rId2"/>
              </a:rPr>
              <a:t>georg.fette@uni-wuerzburg.de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4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97015" y="969818"/>
            <a:ext cx="59222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Ebenfalls mögliche Nutzung des </a:t>
            </a:r>
            <a:r>
              <a:rPr lang="de-DE" dirty="0" err="1" smtClean="0"/>
              <a:t>PaDaWaN</a:t>
            </a:r>
            <a:r>
              <a:rPr lang="de-DE" dirty="0" smtClean="0"/>
              <a:t>-Katalogs als MDR des Datenbestandes der Primärsysteme des UKW: </a:t>
            </a:r>
          </a:p>
          <a:p>
            <a:endParaRPr lang="de-DE" dirty="0" smtClean="0"/>
          </a:p>
          <a:p>
            <a:r>
              <a:rPr lang="de-DE" dirty="0" smtClean="0"/>
              <a:t>Welche Daten sind in den verschiedenen Systemen des UKW enthalten, ungeachtet der Zugriffsmöglichkeiten auf diese Daten.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869" y="631739"/>
            <a:ext cx="4363059" cy="537285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67855" y="203261"/>
            <a:ext cx="351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als MDR der Primärsysteme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312518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89528" y="840509"/>
            <a:ext cx="110005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Die Katalog-Einträge können keine Verbindungen zu Codes aus Codesystemen speichern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Die Katalog-Einträge speichern keine Informationen darüber an welchen Stellen in den Primärsystemen die konkreten Daten mit welchen Eigenschaften gespeichert sind.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Strukturierung der Katalog-Einträge geht nur als Baum-Hierarchie.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Es gibt noch viele weitere Meta-Daten in den Primärsystemen (besonders aus SAP), die noch nicht abgebildet sind und sich eventuell auch nicht abbilden lassen (z.B. Arbeitsplatz-Sichten der verschiedenen Abteilungen).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15637" y="277091"/>
            <a:ext cx="595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 smtClean="0"/>
              <a:t>Unzulänglichkeiten der aktuellen </a:t>
            </a:r>
            <a:r>
              <a:rPr lang="de-DE" sz="2000" u="sng" dirty="0" err="1" smtClean="0"/>
              <a:t>PaDaWaN</a:t>
            </a:r>
            <a:r>
              <a:rPr lang="de-DE" sz="2000" u="sng" dirty="0" smtClean="0"/>
              <a:t>-Architektur</a:t>
            </a:r>
          </a:p>
        </p:txBody>
      </p:sp>
    </p:spTree>
    <p:extLst>
      <p:ext uri="{BB962C8B-B14F-4D97-AF65-F5344CB8AC3E}">
        <p14:creationId xmlns:p14="http://schemas.microsoft.com/office/powerpoint/2010/main" val="372513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187" y="415573"/>
            <a:ext cx="9546179" cy="6262780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2139933" y="535645"/>
            <a:ext cx="2142309" cy="580861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0" y="46243"/>
            <a:ext cx="78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err="1" smtClean="0"/>
              <a:t>PaDaWaN</a:t>
            </a:r>
            <a:r>
              <a:rPr lang="de-DE" u="sng" dirty="0" smtClean="0"/>
              <a:t> (Patient </a:t>
            </a:r>
            <a:r>
              <a:rPr lang="de-DE" u="sng" dirty="0" smtClean="0"/>
              <a:t>Data Warehouse </a:t>
            </a:r>
            <a:r>
              <a:rPr lang="de-DE" u="sng" dirty="0" smtClean="0"/>
              <a:t>Navigator): GUI des </a:t>
            </a:r>
            <a:r>
              <a:rPr lang="de-DE" u="sng" dirty="0" smtClean="0"/>
              <a:t>Data Warehouse </a:t>
            </a:r>
            <a:r>
              <a:rPr lang="de-DE" u="sng" dirty="0" smtClean="0"/>
              <a:t>am UKW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38159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92727" y="360219"/>
            <a:ext cx="101969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Welche Informationen sollte ein MDR </a:t>
            </a:r>
            <a:r>
              <a:rPr lang="de-DE" sz="2400" dirty="0" smtClean="0"/>
              <a:t>(Katalog) über </a:t>
            </a:r>
            <a:r>
              <a:rPr lang="de-DE" sz="2400" dirty="0" smtClean="0"/>
              <a:t>die in einem DW enthaltenen Katalog-Elemente </a:t>
            </a:r>
            <a:r>
              <a:rPr lang="de-DE" sz="2400" dirty="0" smtClean="0"/>
              <a:t>liefern </a:t>
            </a:r>
            <a:r>
              <a:rPr lang="de-DE" sz="2400" dirty="0" smtClean="0"/>
              <a:t>?</a:t>
            </a:r>
          </a:p>
          <a:p>
            <a:endParaRPr lang="de-DE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Welche </a:t>
            </a:r>
            <a:r>
              <a:rPr lang="de-DE" dirty="0"/>
              <a:t>Katalog-Elemente</a:t>
            </a:r>
            <a:r>
              <a:rPr lang="de-DE" dirty="0" smtClean="0"/>
              <a:t> liegen überhaupt vor (egal wie sie im MDR identifiziert werden)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Wie werden die </a:t>
            </a:r>
            <a:r>
              <a:rPr lang="de-DE" dirty="0"/>
              <a:t>Katalog-Elemente</a:t>
            </a:r>
            <a:r>
              <a:rPr lang="de-DE" dirty="0" smtClean="0"/>
              <a:t> sprachlich benannt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Welchen Datentyp haben die </a:t>
            </a:r>
            <a:r>
              <a:rPr lang="de-DE" dirty="0"/>
              <a:t>Katalog-Elemente</a:t>
            </a:r>
            <a:r>
              <a:rPr lang="de-DE" dirty="0" smtClean="0"/>
              <a:t> (z.B. </a:t>
            </a:r>
            <a:r>
              <a:rPr lang="de-DE" dirty="0" err="1" smtClean="0"/>
              <a:t>Numeric</a:t>
            </a:r>
            <a:r>
              <a:rPr lang="de-DE" dirty="0" smtClean="0"/>
              <a:t>, Text, </a:t>
            </a:r>
            <a:r>
              <a:rPr lang="de-DE" dirty="0" err="1" smtClean="0"/>
              <a:t>Bool</a:t>
            </a:r>
            <a:r>
              <a:rPr lang="de-DE" dirty="0" smtClean="0"/>
              <a:t>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Mit welchen (internationalen) Codes sind die </a:t>
            </a:r>
            <a:r>
              <a:rPr lang="de-DE" dirty="0"/>
              <a:t>Katalog-Elemente</a:t>
            </a:r>
            <a:r>
              <a:rPr lang="de-DE" dirty="0" smtClean="0"/>
              <a:t> verknüpft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Welche (freitextuelle) Dokumentation haben die </a:t>
            </a:r>
            <a:r>
              <a:rPr lang="de-DE" dirty="0"/>
              <a:t>Katalog-Elemente</a:t>
            </a:r>
            <a:r>
              <a:rPr lang="de-DE" dirty="0" smtClean="0"/>
              <a:t>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Wie sind die </a:t>
            </a:r>
            <a:r>
              <a:rPr lang="de-DE" dirty="0"/>
              <a:t>Katalog-Elemente</a:t>
            </a:r>
            <a:r>
              <a:rPr lang="de-DE" dirty="0" smtClean="0"/>
              <a:t> strukturell untereinander verknüpft (Gruppierungen, Hierarchien)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Organisatorische Metadaten (z.B. wer hat wann den </a:t>
            </a:r>
            <a:r>
              <a:rPr lang="de-DE" dirty="0"/>
              <a:t>Katalog-Elemente</a:t>
            </a:r>
            <a:r>
              <a:rPr lang="de-DE" dirty="0" smtClean="0"/>
              <a:t> angelegt)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Wo und wie sind die Dateninstanzen der </a:t>
            </a:r>
            <a:r>
              <a:rPr lang="de-DE" dirty="0"/>
              <a:t>Katalog-Elemente</a:t>
            </a:r>
            <a:r>
              <a:rPr lang="de-DE" dirty="0" smtClean="0"/>
              <a:t> in den Primärsystemen gespeichert 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64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109" y="0"/>
            <a:ext cx="2359017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67855" y="203261"/>
            <a:ext cx="224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des </a:t>
            </a:r>
            <a:r>
              <a:rPr lang="de-DE" u="sng" dirty="0" err="1" smtClean="0"/>
              <a:t>PaDaWaN</a:t>
            </a:r>
            <a:endParaRPr lang="de-DE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267855" y="988291"/>
            <a:ext cx="413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Welche Datentypen sind im DW verfügbar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85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853" y="110837"/>
            <a:ext cx="7424293" cy="6154979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267855" y="203261"/>
            <a:ext cx="224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des </a:t>
            </a:r>
            <a:r>
              <a:rPr lang="de-DE" u="sng" dirty="0" err="1" smtClean="0"/>
              <a:t>PaDaWaN</a:t>
            </a:r>
            <a:endParaRPr lang="de-DE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267855" y="988291"/>
            <a:ext cx="4054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Katalog ist hierarchisch strukturiert.</a:t>
            </a:r>
          </a:p>
          <a:p>
            <a:r>
              <a:rPr lang="de-DE" dirty="0" smtClean="0"/>
              <a:t>Kinderknoten haben eine </a:t>
            </a:r>
            <a:r>
              <a:rPr lang="de-DE" dirty="0" err="1" smtClean="0"/>
              <a:t>IsA</a:t>
            </a:r>
            <a:r>
              <a:rPr lang="de-DE" dirty="0" smtClean="0"/>
              <a:t>-Beziehung zu den Elternknoten</a:t>
            </a:r>
          </a:p>
          <a:p>
            <a:r>
              <a:rPr lang="de-DE" dirty="0" smtClean="0"/>
              <a:t>=&gt; Bei einer Suche nach I23 werden auch alle I23.0, I23.1, etc. gefunden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23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618" y="73891"/>
            <a:ext cx="7757957" cy="68580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67855" y="203261"/>
            <a:ext cx="224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des </a:t>
            </a:r>
            <a:r>
              <a:rPr lang="de-DE" u="sng" dirty="0" err="1" smtClean="0"/>
              <a:t>PaDaWaN</a:t>
            </a:r>
            <a:endParaRPr lang="de-DE" u="sng" dirty="0"/>
          </a:p>
        </p:txBody>
      </p:sp>
      <p:sp>
        <p:nvSpPr>
          <p:cNvPr id="8" name="Textfeld 7"/>
          <p:cNvSpPr txBox="1"/>
          <p:nvPr/>
        </p:nvSpPr>
        <p:spPr>
          <a:xfrm>
            <a:off x="267855" y="988291"/>
            <a:ext cx="4054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Katalog ist mit einer Volltextsuche </a:t>
            </a:r>
            <a:r>
              <a:rPr lang="de-DE" dirty="0" smtClean="0"/>
              <a:t>durchsuchbar (sowohl der Name als auch alle weiteren Katalog-Eintrag-Attribute, wie interner Code oder Beschreibung werden durchsucht)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7374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036" y="387927"/>
            <a:ext cx="8105816" cy="599206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67855" y="203261"/>
            <a:ext cx="224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des </a:t>
            </a:r>
            <a:r>
              <a:rPr lang="de-DE" u="sng" dirty="0" err="1" smtClean="0"/>
              <a:t>PaDaWaN</a:t>
            </a:r>
            <a:endParaRPr lang="de-DE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267855" y="988291"/>
            <a:ext cx="4054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Detail-Informationen </a:t>
            </a:r>
            <a:r>
              <a:rPr lang="de-DE" dirty="0" smtClean="0"/>
              <a:t>der </a:t>
            </a:r>
            <a:r>
              <a:rPr lang="de-DE" dirty="0" smtClean="0"/>
              <a:t>Katalog-Einträge sind abrufbar</a:t>
            </a:r>
          </a:p>
        </p:txBody>
      </p:sp>
    </p:spTree>
    <p:extLst>
      <p:ext uri="{BB962C8B-B14F-4D97-AF65-F5344CB8AC3E}">
        <p14:creationId xmlns:p14="http://schemas.microsoft.com/office/powerpoint/2010/main" val="42574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609599" y="1459339"/>
            <a:ext cx="2602030" cy="295563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 smtClean="0">
                <a:solidFill>
                  <a:schemeClr val="tx1"/>
                </a:solidFill>
              </a:rPr>
              <a:t>AttrID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Name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ExtID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ParentID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OrderValue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DataType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Project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CreationTime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UniqueName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Description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068944" y="1505996"/>
            <a:ext cx="114268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INT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INT</a:t>
            </a:r>
          </a:p>
          <a:p>
            <a:r>
              <a:rPr lang="de-DE" dirty="0" smtClean="0"/>
              <a:t>DECIMAL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DATETIME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TEXT</a:t>
            </a:r>
            <a:endParaRPr lang="de-DE" dirty="0"/>
          </a:p>
        </p:txBody>
      </p:sp>
      <p:cxnSp>
        <p:nvCxnSpPr>
          <p:cNvPr id="18" name="Gerader Verbinder 17"/>
          <p:cNvCxnSpPr/>
          <p:nvPr/>
        </p:nvCxnSpPr>
        <p:spPr>
          <a:xfrm>
            <a:off x="3211629" y="2549230"/>
            <a:ext cx="49215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3211630" y="1625593"/>
            <a:ext cx="49215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V="1">
            <a:off x="3703781" y="1625595"/>
            <a:ext cx="2" cy="9236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344" y="777434"/>
            <a:ext cx="6724438" cy="3920983"/>
          </a:xfrm>
          <a:prstGeom prst="rect">
            <a:avLst/>
          </a:prstGeom>
        </p:spPr>
      </p:pic>
      <p:sp>
        <p:nvSpPr>
          <p:cNvPr id="35" name="Rechteck 34"/>
          <p:cNvSpPr/>
          <p:nvPr/>
        </p:nvSpPr>
        <p:spPr>
          <a:xfrm>
            <a:off x="609597" y="1063755"/>
            <a:ext cx="2602031" cy="39558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mtClean="0">
              <a:solidFill>
                <a:schemeClr val="tx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97734" y="1090007"/>
            <a:ext cx="122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DWCatalog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517236" y="4969160"/>
            <a:ext cx="796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DataTypes</a:t>
            </a:r>
            <a:r>
              <a:rPr lang="de-DE" dirty="0" smtClean="0"/>
              <a:t>: </a:t>
            </a:r>
            <a:r>
              <a:rPr lang="de-DE" dirty="0" err="1" smtClean="0"/>
              <a:t>Bool</a:t>
            </a:r>
            <a:r>
              <a:rPr lang="de-DE" dirty="0" smtClean="0"/>
              <a:t>, </a:t>
            </a:r>
            <a:r>
              <a:rPr lang="de-DE" dirty="0" err="1" smtClean="0"/>
              <a:t>SingleChoice</a:t>
            </a:r>
            <a:r>
              <a:rPr lang="de-DE" dirty="0" smtClean="0"/>
              <a:t>, </a:t>
            </a:r>
            <a:r>
              <a:rPr lang="de-DE" dirty="0" err="1" smtClean="0"/>
              <a:t>Numeric</a:t>
            </a:r>
            <a:r>
              <a:rPr lang="de-DE" dirty="0" smtClean="0"/>
              <a:t>, </a:t>
            </a:r>
            <a:r>
              <a:rPr lang="de-DE" dirty="0" err="1" smtClean="0"/>
              <a:t>DateTime</a:t>
            </a:r>
            <a:r>
              <a:rPr lang="de-DE" dirty="0" smtClean="0"/>
              <a:t>, Text, </a:t>
            </a:r>
            <a:r>
              <a:rPr lang="de-DE" dirty="0" err="1" smtClean="0"/>
              <a:t>Structure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Alle Parent-Child-Beziehungen sind automatisch „</a:t>
            </a:r>
            <a:r>
              <a:rPr lang="de-DE" dirty="0" err="1" smtClean="0"/>
              <a:t>isA</a:t>
            </a:r>
            <a:r>
              <a:rPr lang="de-DE" dirty="0" smtClean="0"/>
              <a:t>“-Relationen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267855" y="203261"/>
            <a:ext cx="255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in der Datenbank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278666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25501" y="1316843"/>
            <a:ext cx="97034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Datenfluss-Kette: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ETL der Meta-Daten aus den Meta-Daten-Speichern der Primärsysteme in eine SQL-Datenbank </a:t>
            </a:r>
            <a:r>
              <a:rPr lang="de-DE" dirty="0"/>
              <a:t>mit proprietärem Schema </a:t>
            </a:r>
            <a:endParaRPr lang="de-DE" dirty="0" smtClean="0"/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dirty="0" smtClean="0"/>
              <a:t>Quellen: SAP-</a:t>
            </a:r>
            <a:r>
              <a:rPr lang="de-DE" dirty="0" err="1" smtClean="0"/>
              <a:t>i.s.h.MED</a:t>
            </a:r>
            <a:r>
              <a:rPr lang="de-DE" dirty="0" smtClean="0"/>
              <a:t>, DIMDI-.xml-Files, externe .</a:t>
            </a:r>
            <a:r>
              <a:rPr lang="de-DE" dirty="0" err="1" smtClean="0"/>
              <a:t>csv</a:t>
            </a:r>
            <a:r>
              <a:rPr lang="de-DE" dirty="0" smtClean="0"/>
              <a:t>-Files, etc.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Indexierung durch </a:t>
            </a:r>
            <a:r>
              <a:rPr lang="de-DE" dirty="0" err="1" smtClean="0"/>
              <a:t>Solr</a:t>
            </a:r>
            <a:r>
              <a:rPr lang="de-DE" dirty="0" smtClean="0"/>
              <a:t>-Server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Anzeige durch Webseite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Bei bisheriger Nutzung des Katalogs als Katalog des </a:t>
            </a:r>
            <a:r>
              <a:rPr lang="de-DE" dirty="0" err="1" smtClean="0"/>
              <a:t>DataWarehouses</a:t>
            </a:r>
            <a:r>
              <a:rPr lang="de-DE" dirty="0" smtClean="0"/>
              <a:t>: ca. 72.000 Katalogeinträge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Nutzergruppe: alle Mediziner am UKW (statistische </a:t>
            </a:r>
            <a:r>
              <a:rPr lang="de-DE" dirty="0" err="1" smtClean="0"/>
              <a:t>Queries</a:t>
            </a:r>
            <a:r>
              <a:rPr lang="de-DE" dirty="0" smtClean="0"/>
              <a:t>), technisches DW-Personal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67855" y="203261"/>
            <a:ext cx="224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Katalog des </a:t>
            </a:r>
            <a:r>
              <a:rPr lang="de-DE" u="sng" dirty="0" err="1" smtClean="0"/>
              <a:t>PaDaWaN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10221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</a:ln>
      </a:spPr>
      <a:bodyPr rtlCol="0" anchor="ctr"/>
      <a:lstStyle>
        <a:defPPr algn="ctr"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Breitbild</PresentationFormat>
  <Paragraphs>82</Paragraphs>
  <Slides>11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</vt:lpstr>
      <vt:lpstr>Der Attribut-Katalog des PaDaWaN-Datawarehouses als MDR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UKW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Attribut-Katalog des PaDaWan-Datawarehouses als MDR</dc:title>
  <dc:creator>Fette, Georg</dc:creator>
  <cp:lastModifiedBy>Menzel, Simone</cp:lastModifiedBy>
  <cp:revision>26</cp:revision>
  <dcterms:created xsi:type="dcterms:W3CDTF">2020-09-16T09:37:27Z</dcterms:created>
  <dcterms:modified xsi:type="dcterms:W3CDTF">2020-09-30T11:42:38Z</dcterms:modified>
</cp:coreProperties>
</file>