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6" r:id="rId11"/>
    <p:sldId id="268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CC2C79-31E7-4DF9-BBF3-0E582193A124}" type="datetimeFigureOut">
              <a:rPr lang="de-DE" smtClean="0"/>
              <a:t>30.09.2020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7AD5F5-D434-434C-A005-CB2954F561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7611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7AD5F5-D434-434C-A005-CB2954F561A6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68192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7AD5F5-D434-434C-A005-CB2954F561A6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36833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7AD5F5-D434-434C-A005-CB2954F561A6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1400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7AD5F5-D434-434C-A005-CB2954F561A6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35457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7AD5F5-D434-434C-A005-CB2954F561A6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36197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7AD5F5-D434-434C-A005-CB2954F561A6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6131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89" y="6216073"/>
            <a:ext cx="2991621" cy="641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494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5ED2-A1E2-4DC5-9E5C-90A94783DE87}" type="datetime1">
              <a:rPr lang="de-DE" smtClean="0"/>
              <a:t>30.09.2020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F07DF-8062-4792-B8BB-F53292F1C4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2211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D7AAF-C365-42BD-A854-2CCF2D4E6CEA}" type="datetime1">
              <a:rPr lang="de-DE" smtClean="0"/>
              <a:t>30.09.2020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F07DF-8062-4792-B8BB-F53292F1C4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9760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3BAC7-CEA1-4A23-A8AC-BB750677B977}" type="datetime1">
              <a:rPr lang="de-DE" smtClean="0"/>
              <a:t>30.09.2020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F07DF-8062-4792-B8BB-F53292F1C4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6010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1F4A6-8339-4FBC-BC8F-718CCD99A4F9}" type="datetime1">
              <a:rPr lang="de-DE" smtClean="0"/>
              <a:t>30.09.2020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F07DF-8062-4792-B8BB-F53292F1C4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8883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C88B2-112A-4684-8A9D-F125246B905E}" type="datetime1">
              <a:rPr lang="de-DE" smtClean="0"/>
              <a:t>30.09.2020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F07DF-8062-4792-B8BB-F53292F1C4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9373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C5B8F-A317-428B-9841-2972BA87126C}" type="datetime1">
              <a:rPr lang="de-DE" smtClean="0"/>
              <a:t>30.09.2020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F07DF-8062-4792-B8BB-F53292F1C4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7249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A9B77-8582-4D16-A9A5-62FE9AD57295}" type="datetime1">
              <a:rPr lang="de-DE" smtClean="0"/>
              <a:t>30.09.2020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F07DF-8062-4792-B8BB-F53292F1C4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9498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FCA90-736F-4DF7-B4BD-DFA0F0B92692}" type="datetime1">
              <a:rPr lang="de-DE" smtClean="0"/>
              <a:t>30.09.2020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F07DF-8062-4792-B8BB-F53292F1C4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2208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966B8-DD14-49F8-8DDA-EEE16AA4E5B2}" type="datetime1">
              <a:rPr lang="de-DE" smtClean="0"/>
              <a:t>30.09.2020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F07DF-8062-4792-B8BB-F53292F1C4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3811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5535E-1A07-4191-A1E4-E63DAD6F8A51}" type="datetime1">
              <a:rPr lang="de-DE" smtClean="0"/>
              <a:t>30.09.2020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F07DF-8062-4792-B8BB-F53292F1C4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5207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8D8E-A63C-4962-941B-4BB688C6F193}" type="datetime1">
              <a:rPr lang="de-DE" smtClean="0"/>
              <a:t>30.09.2020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F07DF-8062-4792-B8BB-F53292F1C4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9831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georg.fette@uni-wuerzburg.de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7977" y="1122363"/>
            <a:ext cx="10824754" cy="238760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Der Attribut-Katalog des </a:t>
            </a:r>
            <a:r>
              <a:rPr lang="de-DE" dirty="0" err="1" smtClean="0"/>
              <a:t>PaDaWaN</a:t>
            </a:r>
            <a:r>
              <a:rPr lang="de-DE" dirty="0" smtClean="0"/>
              <a:t>-Datawarehouses als MDR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Georg Fette (</a:t>
            </a:r>
            <a:r>
              <a:rPr lang="de-DE" dirty="0" smtClean="0">
                <a:hlinkClick r:id="rId2"/>
              </a:rPr>
              <a:t>georg.fette@uni-wuerzburg.de</a:t>
            </a:r>
            <a:r>
              <a:rPr lang="de-DE" dirty="0" smtClean="0"/>
              <a:t>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843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497015" y="969818"/>
            <a:ext cx="592225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Ebenfalls mögliche Nutzung des </a:t>
            </a:r>
            <a:r>
              <a:rPr lang="de-DE" dirty="0" err="1" smtClean="0"/>
              <a:t>PaDaWaN</a:t>
            </a:r>
            <a:r>
              <a:rPr lang="de-DE" dirty="0" smtClean="0"/>
              <a:t>-Katalogs als MDR des Datenbestandes der Primärsysteme des UKW: </a:t>
            </a:r>
          </a:p>
          <a:p>
            <a:endParaRPr lang="de-DE" dirty="0" smtClean="0"/>
          </a:p>
          <a:p>
            <a:r>
              <a:rPr lang="de-DE" dirty="0" smtClean="0"/>
              <a:t>Welche Daten sind in den verschiedenen Systemen des UKW enthalten, ungeachtet der Zugriffsmöglichkeiten auf diese Daten.</a:t>
            </a:r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0869" y="631739"/>
            <a:ext cx="4363059" cy="5372850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267855" y="203261"/>
            <a:ext cx="3512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u="sng" dirty="0" smtClean="0"/>
              <a:t>Katalog als MDR der Primärsysteme</a:t>
            </a:r>
            <a:endParaRPr lang="de-DE" u="sng" dirty="0"/>
          </a:p>
        </p:txBody>
      </p:sp>
    </p:spTree>
    <p:extLst>
      <p:ext uri="{BB962C8B-B14F-4D97-AF65-F5344CB8AC3E}">
        <p14:creationId xmlns:p14="http://schemas.microsoft.com/office/powerpoint/2010/main" val="312518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489528" y="840509"/>
            <a:ext cx="110005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 smtClean="0"/>
          </a:p>
          <a:p>
            <a:pPr marL="285750" indent="-285750">
              <a:buFontTx/>
              <a:buChar char="-"/>
            </a:pPr>
            <a:r>
              <a:rPr lang="de-DE" dirty="0" smtClean="0"/>
              <a:t>Die Katalog-Einträge können keine Verbindungen zu Codes aus Codesystemen speichern</a:t>
            </a:r>
          </a:p>
          <a:p>
            <a:pPr marL="285750" indent="-285750">
              <a:buFontTx/>
              <a:buChar char="-"/>
            </a:pPr>
            <a:endParaRPr lang="de-DE" dirty="0" smtClean="0"/>
          </a:p>
          <a:p>
            <a:pPr marL="285750" indent="-285750">
              <a:buFontTx/>
              <a:buChar char="-"/>
            </a:pPr>
            <a:r>
              <a:rPr lang="de-DE" dirty="0" smtClean="0"/>
              <a:t>Die Katalog-Einträge speichern keine Informationen darüber an welchen Stellen in den Primärsystemen die konkreten Daten mit welchen Eigenschaften gespeichert sind.</a:t>
            </a:r>
          </a:p>
          <a:p>
            <a:pPr marL="285750" indent="-285750">
              <a:buFontTx/>
              <a:buChar char="-"/>
            </a:pPr>
            <a:endParaRPr lang="de-DE" dirty="0"/>
          </a:p>
          <a:p>
            <a:pPr marL="285750" indent="-285750">
              <a:buFontTx/>
              <a:buChar char="-"/>
            </a:pPr>
            <a:r>
              <a:rPr lang="de-DE" dirty="0" smtClean="0"/>
              <a:t>Strukturierung der Katalog-Einträge geht nur als Baum-Hierarchie.</a:t>
            </a:r>
          </a:p>
          <a:p>
            <a:pPr marL="285750" indent="-285750">
              <a:buFontTx/>
              <a:buChar char="-"/>
            </a:pPr>
            <a:endParaRPr lang="de-DE" dirty="0" smtClean="0"/>
          </a:p>
          <a:p>
            <a:pPr marL="285750" indent="-285750">
              <a:buFontTx/>
              <a:buChar char="-"/>
            </a:pPr>
            <a:r>
              <a:rPr lang="de-DE" dirty="0" smtClean="0"/>
              <a:t>Es gibt noch viele weitere Meta-Daten in den Primärsystemen (besonders aus SAP), die noch nicht abgebildet sind und sich eventuell auch nicht abbilden lassen (z.B. Arbeitsplatz-Sichten der verschiedenen Abteilungen).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415637" y="277091"/>
            <a:ext cx="59516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u="sng" dirty="0" smtClean="0"/>
              <a:t>Unzulänglichkeiten der aktuellen </a:t>
            </a:r>
            <a:r>
              <a:rPr lang="de-DE" sz="2000" u="sng" dirty="0" err="1" smtClean="0"/>
              <a:t>PaDaWaN</a:t>
            </a:r>
            <a:r>
              <a:rPr lang="de-DE" sz="2000" u="sng" dirty="0" smtClean="0"/>
              <a:t>-Architektur</a:t>
            </a:r>
          </a:p>
        </p:txBody>
      </p:sp>
    </p:spTree>
    <p:extLst>
      <p:ext uri="{BB962C8B-B14F-4D97-AF65-F5344CB8AC3E}">
        <p14:creationId xmlns:p14="http://schemas.microsoft.com/office/powerpoint/2010/main" val="372513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187" y="415573"/>
            <a:ext cx="9546179" cy="6262780"/>
          </a:xfrm>
          <a:prstGeom prst="rect">
            <a:avLst/>
          </a:prstGeom>
        </p:spPr>
      </p:pic>
      <p:sp>
        <p:nvSpPr>
          <p:cNvPr id="9" name="Rechteck 8"/>
          <p:cNvSpPr/>
          <p:nvPr/>
        </p:nvSpPr>
        <p:spPr>
          <a:xfrm>
            <a:off x="2139933" y="535645"/>
            <a:ext cx="2142309" cy="5808617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0" y="46243"/>
            <a:ext cx="7821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u="sng" dirty="0" err="1" smtClean="0"/>
              <a:t>PaDaWaN</a:t>
            </a:r>
            <a:r>
              <a:rPr lang="de-DE" u="sng" dirty="0" smtClean="0"/>
              <a:t> (Patient </a:t>
            </a:r>
            <a:r>
              <a:rPr lang="de-DE" u="sng" dirty="0" smtClean="0"/>
              <a:t>Data Warehouse </a:t>
            </a:r>
            <a:r>
              <a:rPr lang="de-DE" u="sng" dirty="0" smtClean="0"/>
              <a:t>Navigator): GUI des </a:t>
            </a:r>
            <a:r>
              <a:rPr lang="de-DE" u="sng" dirty="0" smtClean="0"/>
              <a:t>Data Warehouse </a:t>
            </a:r>
            <a:r>
              <a:rPr lang="de-DE" u="sng" dirty="0" smtClean="0"/>
              <a:t>am UKW</a:t>
            </a:r>
            <a:endParaRPr lang="de-DE" u="sng" dirty="0"/>
          </a:p>
        </p:txBody>
      </p:sp>
    </p:spTree>
    <p:extLst>
      <p:ext uri="{BB962C8B-B14F-4D97-AF65-F5344CB8AC3E}">
        <p14:creationId xmlns:p14="http://schemas.microsoft.com/office/powerpoint/2010/main" val="381598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692727" y="360219"/>
            <a:ext cx="1019694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Welche Informationen sollte ein MDR </a:t>
            </a:r>
            <a:r>
              <a:rPr lang="de-DE" sz="2400" dirty="0" smtClean="0"/>
              <a:t>(Katalog) über </a:t>
            </a:r>
            <a:r>
              <a:rPr lang="de-DE" sz="2400" dirty="0" smtClean="0"/>
              <a:t>die in einem DW enthaltenen Katalog-Elemente </a:t>
            </a:r>
            <a:r>
              <a:rPr lang="de-DE" sz="2400" dirty="0" smtClean="0"/>
              <a:t>liefern </a:t>
            </a:r>
            <a:r>
              <a:rPr lang="de-DE" sz="2400" dirty="0" smtClean="0"/>
              <a:t>?</a:t>
            </a:r>
          </a:p>
          <a:p>
            <a:endParaRPr lang="de-DE" sz="2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Welche </a:t>
            </a:r>
            <a:r>
              <a:rPr lang="de-DE" dirty="0"/>
              <a:t>Katalog-Elemente</a:t>
            </a:r>
            <a:r>
              <a:rPr lang="de-DE" dirty="0" smtClean="0"/>
              <a:t> liegen überhaupt vor (egal wie sie im MDR identifiziert werden) 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Wie werden die </a:t>
            </a:r>
            <a:r>
              <a:rPr lang="de-DE" dirty="0"/>
              <a:t>Katalog-Elemente</a:t>
            </a:r>
            <a:r>
              <a:rPr lang="de-DE" dirty="0" smtClean="0"/>
              <a:t> sprachlich benannt 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Welchen Datentyp haben die </a:t>
            </a:r>
            <a:r>
              <a:rPr lang="de-DE" dirty="0"/>
              <a:t>Katalog-Elemente</a:t>
            </a:r>
            <a:r>
              <a:rPr lang="de-DE" dirty="0" smtClean="0"/>
              <a:t> (z.B. </a:t>
            </a:r>
            <a:r>
              <a:rPr lang="de-DE" dirty="0" err="1" smtClean="0"/>
              <a:t>Numeric</a:t>
            </a:r>
            <a:r>
              <a:rPr lang="de-DE" dirty="0" smtClean="0"/>
              <a:t>, Text, </a:t>
            </a:r>
            <a:r>
              <a:rPr lang="de-DE" dirty="0" err="1" smtClean="0"/>
              <a:t>Bool</a:t>
            </a:r>
            <a:r>
              <a:rPr lang="de-DE" dirty="0" smtClean="0"/>
              <a:t>, etc.)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Mit welchen (internationalen) Codes sind die </a:t>
            </a:r>
            <a:r>
              <a:rPr lang="de-DE" dirty="0"/>
              <a:t>Katalog-Elemente</a:t>
            </a:r>
            <a:r>
              <a:rPr lang="de-DE" dirty="0" smtClean="0"/>
              <a:t> verknüpft 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Welche (freitextuelle) Dokumentation haben die </a:t>
            </a:r>
            <a:r>
              <a:rPr lang="de-DE" dirty="0"/>
              <a:t>Katalog-Elemente</a:t>
            </a:r>
            <a:r>
              <a:rPr lang="de-DE" dirty="0" smtClean="0"/>
              <a:t> 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Wie sind die </a:t>
            </a:r>
            <a:r>
              <a:rPr lang="de-DE" dirty="0"/>
              <a:t>Katalog-Elemente</a:t>
            </a:r>
            <a:r>
              <a:rPr lang="de-DE" dirty="0" smtClean="0"/>
              <a:t> strukturell untereinander verknüpft (Gruppierungen, Hierarchien) 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Organisatorische Metadaten (z.B. wer hat wann den </a:t>
            </a:r>
            <a:r>
              <a:rPr lang="de-DE" dirty="0"/>
              <a:t>Katalog-Elemente</a:t>
            </a:r>
            <a:r>
              <a:rPr lang="de-DE" dirty="0" smtClean="0"/>
              <a:t> angelegt) 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Wo und wie sind die Dateninstanzen der </a:t>
            </a:r>
            <a:r>
              <a:rPr lang="de-DE" dirty="0"/>
              <a:t>Katalog-Elemente</a:t>
            </a:r>
            <a:r>
              <a:rPr lang="de-DE" dirty="0" smtClean="0"/>
              <a:t> in den Primärsystemen gespeichert 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3643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3109" y="0"/>
            <a:ext cx="2359017" cy="6858000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267855" y="203261"/>
            <a:ext cx="2245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u="sng" dirty="0" smtClean="0"/>
              <a:t>Katalog des </a:t>
            </a:r>
            <a:r>
              <a:rPr lang="de-DE" u="sng" dirty="0" err="1" smtClean="0"/>
              <a:t>PaDaWaN</a:t>
            </a:r>
            <a:endParaRPr lang="de-DE" u="sng" dirty="0"/>
          </a:p>
        </p:txBody>
      </p:sp>
      <p:sp>
        <p:nvSpPr>
          <p:cNvPr id="6" name="Textfeld 5"/>
          <p:cNvSpPr txBox="1"/>
          <p:nvPr/>
        </p:nvSpPr>
        <p:spPr>
          <a:xfrm>
            <a:off x="267855" y="988291"/>
            <a:ext cx="4131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Welche Datentypen sind im DW verfügbar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6853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853" y="110837"/>
            <a:ext cx="7424293" cy="6154979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267855" y="203261"/>
            <a:ext cx="2245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u="sng" dirty="0" smtClean="0"/>
              <a:t>Katalog des </a:t>
            </a:r>
            <a:r>
              <a:rPr lang="de-DE" u="sng" dirty="0" err="1" smtClean="0"/>
              <a:t>PaDaWaN</a:t>
            </a:r>
            <a:endParaRPr lang="de-DE" u="sng" dirty="0"/>
          </a:p>
        </p:txBody>
      </p:sp>
      <p:sp>
        <p:nvSpPr>
          <p:cNvPr id="9" name="Textfeld 8"/>
          <p:cNvSpPr txBox="1"/>
          <p:nvPr/>
        </p:nvSpPr>
        <p:spPr>
          <a:xfrm>
            <a:off x="267855" y="988291"/>
            <a:ext cx="405476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Katalog ist hierarchisch strukturiert.</a:t>
            </a:r>
          </a:p>
          <a:p>
            <a:r>
              <a:rPr lang="de-DE" dirty="0" smtClean="0"/>
              <a:t>Kinderknoten haben eine </a:t>
            </a:r>
            <a:r>
              <a:rPr lang="de-DE" dirty="0" err="1" smtClean="0"/>
              <a:t>IsA</a:t>
            </a:r>
            <a:r>
              <a:rPr lang="de-DE" dirty="0" smtClean="0"/>
              <a:t>-Beziehung zu den Elternknoten</a:t>
            </a:r>
          </a:p>
          <a:p>
            <a:r>
              <a:rPr lang="de-DE" dirty="0" smtClean="0"/>
              <a:t>=&gt; Bei einer Suche nach I23 werden auch alle I23.0, I23.1, etc. gefunden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237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2618" y="73891"/>
            <a:ext cx="7757957" cy="6858000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267855" y="203261"/>
            <a:ext cx="2245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u="sng" dirty="0" smtClean="0"/>
              <a:t>Katalog des </a:t>
            </a:r>
            <a:r>
              <a:rPr lang="de-DE" u="sng" dirty="0" err="1" smtClean="0"/>
              <a:t>PaDaWaN</a:t>
            </a:r>
            <a:endParaRPr lang="de-DE" u="sng" dirty="0"/>
          </a:p>
        </p:txBody>
      </p:sp>
      <p:sp>
        <p:nvSpPr>
          <p:cNvPr id="8" name="Textfeld 7"/>
          <p:cNvSpPr txBox="1"/>
          <p:nvPr/>
        </p:nvSpPr>
        <p:spPr>
          <a:xfrm>
            <a:off x="267855" y="988291"/>
            <a:ext cx="405476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Katalog ist mit einer Volltextsuche </a:t>
            </a:r>
            <a:r>
              <a:rPr lang="de-DE" dirty="0" smtClean="0"/>
              <a:t>durchsuchbar (sowohl der Name als auch alle weiteren Katalog-Eintrag-Attribute, wie interner Code oder Beschreibung werden durchsucht)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73744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0036" y="387927"/>
            <a:ext cx="8105816" cy="5992061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267855" y="203261"/>
            <a:ext cx="2245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u="sng" dirty="0" smtClean="0"/>
              <a:t>Katalog des </a:t>
            </a:r>
            <a:r>
              <a:rPr lang="de-DE" u="sng" dirty="0" err="1" smtClean="0"/>
              <a:t>PaDaWaN</a:t>
            </a:r>
            <a:endParaRPr lang="de-DE" u="sng" dirty="0"/>
          </a:p>
        </p:txBody>
      </p:sp>
      <p:sp>
        <p:nvSpPr>
          <p:cNvPr id="6" name="Textfeld 5"/>
          <p:cNvSpPr txBox="1"/>
          <p:nvPr/>
        </p:nvSpPr>
        <p:spPr>
          <a:xfrm>
            <a:off x="267855" y="988291"/>
            <a:ext cx="40547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Detail-Informationen </a:t>
            </a:r>
            <a:r>
              <a:rPr lang="de-DE" dirty="0" smtClean="0"/>
              <a:t>der </a:t>
            </a:r>
            <a:r>
              <a:rPr lang="de-DE" dirty="0" smtClean="0"/>
              <a:t>Katalog-Einträge sind abrufbar</a:t>
            </a:r>
          </a:p>
        </p:txBody>
      </p:sp>
    </p:spTree>
    <p:extLst>
      <p:ext uri="{BB962C8B-B14F-4D97-AF65-F5344CB8AC3E}">
        <p14:creationId xmlns:p14="http://schemas.microsoft.com/office/powerpoint/2010/main" val="425741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609599" y="1459339"/>
            <a:ext cx="2602030" cy="2955636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err="1" smtClean="0">
                <a:solidFill>
                  <a:schemeClr val="tx1"/>
                </a:solidFill>
              </a:rPr>
              <a:t>AttrID</a:t>
            </a:r>
            <a:endParaRPr lang="de-DE" dirty="0" smtClean="0">
              <a:solidFill>
                <a:schemeClr val="tx1"/>
              </a:solidFill>
            </a:endParaRPr>
          </a:p>
          <a:p>
            <a:r>
              <a:rPr lang="de-DE" dirty="0" smtClean="0">
                <a:solidFill>
                  <a:schemeClr val="tx1"/>
                </a:solidFill>
              </a:rPr>
              <a:t>Name</a:t>
            </a:r>
          </a:p>
          <a:p>
            <a:r>
              <a:rPr lang="de-DE" dirty="0" err="1" smtClean="0">
                <a:solidFill>
                  <a:schemeClr val="tx1"/>
                </a:solidFill>
              </a:rPr>
              <a:t>ExtID</a:t>
            </a:r>
            <a:endParaRPr lang="de-DE" dirty="0" smtClean="0">
              <a:solidFill>
                <a:schemeClr val="tx1"/>
              </a:solidFill>
            </a:endParaRPr>
          </a:p>
          <a:p>
            <a:r>
              <a:rPr lang="de-DE" dirty="0" err="1" smtClean="0">
                <a:solidFill>
                  <a:schemeClr val="tx1"/>
                </a:solidFill>
              </a:rPr>
              <a:t>ParentID</a:t>
            </a:r>
            <a:endParaRPr lang="de-DE" dirty="0" smtClean="0">
              <a:solidFill>
                <a:schemeClr val="tx1"/>
              </a:solidFill>
            </a:endParaRPr>
          </a:p>
          <a:p>
            <a:r>
              <a:rPr lang="de-DE" dirty="0" err="1" smtClean="0">
                <a:solidFill>
                  <a:schemeClr val="tx1"/>
                </a:solidFill>
              </a:rPr>
              <a:t>OrderValue</a:t>
            </a:r>
            <a:endParaRPr lang="de-DE" dirty="0" smtClean="0">
              <a:solidFill>
                <a:schemeClr val="tx1"/>
              </a:solidFill>
            </a:endParaRPr>
          </a:p>
          <a:p>
            <a:r>
              <a:rPr lang="de-DE" dirty="0" err="1" smtClean="0">
                <a:solidFill>
                  <a:schemeClr val="tx1"/>
                </a:solidFill>
              </a:rPr>
              <a:t>DataType</a:t>
            </a:r>
            <a:endParaRPr lang="de-DE" dirty="0" smtClean="0">
              <a:solidFill>
                <a:schemeClr val="tx1"/>
              </a:solidFill>
            </a:endParaRPr>
          </a:p>
          <a:p>
            <a:r>
              <a:rPr lang="de-DE" dirty="0" smtClean="0">
                <a:solidFill>
                  <a:schemeClr val="tx1"/>
                </a:solidFill>
              </a:rPr>
              <a:t>Project</a:t>
            </a:r>
          </a:p>
          <a:p>
            <a:r>
              <a:rPr lang="de-DE" dirty="0" err="1" smtClean="0">
                <a:solidFill>
                  <a:schemeClr val="tx1"/>
                </a:solidFill>
              </a:rPr>
              <a:t>CreationTime</a:t>
            </a:r>
            <a:endParaRPr lang="de-DE" dirty="0" smtClean="0">
              <a:solidFill>
                <a:schemeClr val="tx1"/>
              </a:solidFill>
            </a:endParaRPr>
          </a:p>
          <a:p>
            <a:r>
              <a:rPr lang="de-DE" dirty="0" err="1" smtClean="0">
                <a:solidFill>
                  <a:schemeClr val="tx1"/>
                </a:solidFill>
              </a:rPr>
              <a:t>UniqueName</a:t>
            </a:r>
            <a:endParaRPr lang="de-DE" dirty="0" smtClean="0">
              <a:solidFill>
                <a:schemeClr val="tx1"/>
              </a:solidFill>
            </a:endParaRPr>
          </a:p>
          <a:p>
            <a:r>
              <a:rPr lang="de-DE" dirty="0" smtClean="0">
                <a:solidFill>
                  <a:schemeClr val="tx1"/>
                </a:solidFill>
              </a:rPr>
              <a:t>Description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068944" y="1505996"/>
            <a:ext cx="1142685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INT</a:t>
            </a:r>
          </a:p>
          <a:p>
            <a:r>
              <a:rPr lang="de-DE" dirty="0" smtClean="0"/>
              <a:t>TEXT</a:t>
            </a:r>
          </a:p>
          <a:p>
            <a:r>
              <a:rPr lang="de-DE" dirty="0" smtClean="0"/>
              <a:t>TEXT</a:t>
            </a:r>
          </a:p>
          <a:p>
            <a:r>
              <a:rPr lang="de-DE" dirty="0" smtClean="0"/>
              <a:t>INT</a:t>
            </a:r>
          </a:p>
          <a:p>
            <a:r>
              <a:rPr lang="de-DE" dirty="0" smtClean="0"/>
              <a:t>DECIMAL</a:t>
            </a:r>
          </a:p>
          <a:p>
            <a:r>
              <a:rPr lang="de-DE" dirty="0" smtClean="0"/>
              <a:t>TEXT</a:t>
            </a:r>
          </a:p>
          <a:p>
            <a:r>
              <a:rPr lang="de-DE" dirty="0" smtClean="0"/>
              <a:t>TEXT</a:t>
            </a:r>
          </a:p>
          <a:p>
            <a:r>
              <a:rPr lang="de-DE" dirty="0" smtClean="0"/>
              <a:t>DATETIME</a:t>
            </a:r>
          </a:p>
          <a:p>
            <a:r>
              <a:rPr lang="de-DE" dirty="0" smtClean="0"/>
              <a:t>TEXT</a:t>
            </a:r>
          </a:p>
          <a:p>
            <a:r>
              <a:rPr lang="de-DE" dirty="0" smtClean="0"/>
              <a:t>TEXT</a:t>
            </a:r>
            <a:endParaRPr lang="de-DE" dirty="0"/>
          </a:p>
        </p:txBody>
      </p:sp>
      <p:cxnSp>
        <p:nvCxnSpPr>
          <p:cNvPr id="18" name="Gerader Verbinder 17"/>
          <p:cNvCxnSpPr/>
          <p:nvPr/>
        </p:nvCxnSpPr>
        <p:spPr>
          <a:xfrm>
            <a:off x="3211629" y="2549230"/>
            <a:ext cx="492152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/>
          <p:cNvCxnSpPr/>
          <p:nvPr/>
        </p:nvCxnSpPr>
        <p:spPr>
          <a:xfrm flipH="1">
            <a:off x="3211630" y="1625593"/>
            <a:ext cx="492151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r Verbinder 24"/>
          <p:cNvCxnSpPr/>
          <p:nvPr/>
        </p:nvCxnSpPr>
        <p:spPr>
          <a:xfrm flipV="1">
            <a:off x="3703781" y="1625595"/>
            <a:ext cx="2" cy="923635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Grafik 3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7344" y="777434"/>
            <a:ext cx="6724438" cy="3920983"/>
          </a:xfrm>
          <a:prstGeom prst="rect">
            <a:avLst/>
          </a:prstGeom>
        </p:spPr>
      </p:pic>
      <p:sp>
        <p:nvSpPr>
          <p:cNvPr id="35" name="Rechteck 34"/>
          <p:cNvSpPr/>
          <p:nvPr/>
        </p:nvSpPr>
        <p:spPr>
          <a:xfrm>
            <a:off x="609597" y="1063755"/>
            <a:ext cx="2602031" cy="39558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mtClean="0">
              <a:solidFill>
                <a:schemeClr val="tx1"/>
              </a:solidFill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597734" y="1090007"/>
            <a:ext cx="1228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DWCatalog</a:t>
            </a:r>
            <a:endParaRPr lang="de-DE" dirty="0"/>
          </a:p>
        </p:txBody>
      </p:sp>
      <p:sp>
        <p:nvSpPr>
          <p:cNvPr id="49" name="Textfeld 48"/>
          <p:cNvSpPr txBox="1"/>
          <p:nvPr/>
        </p:nvSpPr>
        <p:spPr>
          <a:xfrm>
            <a:off x="517236" y="4969160"/>
            <a:ext cx="79617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DataTypes</a:t>
            </a:r>
            <a:r>
              <a:rPr lang="de-DE" dirty="0" smtClean="0"/>
              <a:t>: </a:t>
            </a:r>
            <a:r>
              <a:rPr lang="de-DE" dirty="0" err="1" smtClean="0"/>
              <a:t>Bool</a:t>
            </a:r>
            <a:r>
              <a:rPr lang="de-DE" dirty="0" smtClean="0"/>
              <a:t>, </a:t>
            </a:r>
            <a:r>
              <a:rPr lang="de-DE" dirty="0" err="1" smtClean="0"/>
              <a:t>SingleChoice</a:t>
            </a:r>
            <a:r>
              <a:rPr lang="de-DE" dirty="0" smtClean="0"/>
              <a:t>, </a:t>
            </a:r>
            <a:r>
              <a:rPr lang="de-DE" dirty="0" err="1" smtClean="0"/>
              <a:t>Numeric</a:t>
            </a:r>
            <a:r>
              <a:rPr lang="de-DE" dirty="0" smtClean="0"/>
              <a:t>, </a:t>
            </a:r>
            <a:r>
              <a:rPr lang="de-DE" dirty="0" err="1" smtClean="0"/>
              <a:t>DateTime</a:t>
            </a:r>
            <a:r>
              <a:rPr lang="de-DE" dirty="0" smtClean="0"/>
              <a:t>, Text, </a:t>
            </a:r>
            <a:r>
              <a:rPr lang="de-DE" dirty="0" err="1" smtClean="0"/>
              <a:t>Structure</a:t>
            </a:r>
            <a:endParaRPr lang="de-DE" dirty="0" smtClean="0"/>
          </a:p>
          <a:p>
            <a:endParaRPr lang="de-DE" dirty="0"/>
          </a:p>
          <a:p>
            <a:r>
              <a:rPr lang="de-DE" dirty="0" smtClean="0"/>
              <a:t>Alle Parent-Child-Beziehungen sind automatisch „</a:t>
            </a:r>
            <a:r>
              <a:rPr lang="de-DE" dirty="0" err="1" smtClean="0"/>
              <a:t>isA</a:t>
            </a:r>
            <a:r>
              <a:rPr lang="de-DE" dirty="0" smtClean="0"/>
              <a:t>“-Relationen</a:t>
            </a:r>
            <a:endParaRPr lang="de-DE" dirty="0"/>
          </a:p>
        </p:txBody>
      </p:sp>
      <p:sp>
        <p:nvSpPr>
          <p:cNvPr id="50" name="Textfeld 49"/>
          <p:cNvSpPr txBox="1"/>
          <p:nvPr/>
        </p:nvSpPr>
        <p:spPr>
          <a:xfrm>
            <a:off x="267855" y="203261"/>
            <a:ext cx="2550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u="sng" dirty="0" smtClean="0"/>
              <a:t>Katalog in der Datenbank</a:t>
            </a:r>
            <a:endParaRPr lang="de-DE" u="sng" dirty="0"/>
          </a:p>
        </p:txBody>
      </p:sp>
    </p:spTree>
    <p:extLst>
      <p:ext uri="{BB962C8B-B14F-4D97-AF65-F5344CB8AC3E}">
        <p14:creationId xmlns:p14="http://schemas.microsoft.com/office/powerpoint/2010/main" val="278666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25501" y="1316843"/>
            <a:ext cx="97034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 smtClean="0"/>
              <a:t>Datenfluss-Kette: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 smtClean="0"/>
              <a:t>ETL der Meta-Daten aus den Meta-Daten-Speichern der Primärsysteme in eine SQL-Datenbank </a:t>
            </a:r>
            <a:r>
              <a:rPr lang="de-DE" dirty="0"/>
              <a:t>mit proprietärem Schema </a:t>
            </a:r>
            <a:endParaRPr lang="de-DE" dirty="0" smtClean="0"/>
          </a:p>
          <a:p>
            <a:pPr marL="1200150" lvl="2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de-DE" dirty="0" smtClean="0"/>
              <a:t>Quellen: SAP-</a:t>
            </a:r>
            <a:r>
              <a:rPr lang="de-DE" dirty="0" err="1" smtClean="0"/>
              <a:t>i.s.h.MED</a:t>
            </a:r>
            <a:r>
              <a:rPr lang="de-DE" dirty="0" smtClean="0"/>
              <a:t>, DIMDI-.xml-Files, externe .</a:t>
            </a:r>
            <a:r>
              <a:rPr lang="de-DE" dirty="0" err="1" smtClean="0"/>
              <a:t>csv</a:t>
            </a:r>
            <a:r>
              <a:rPr lang="de-DE" dirty="0" smtClean="0"/>
              <a:t>-Files, etc.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 smtClean="0"/>
              <a:t>Indexierung durch </a:t>
            </a:r>
            <a:r>
              <a:rPr lang="de-DE" dirty="0" err="1" smtClean="0"/>
              <a:t>Solr</a:t>
            </a:r>
            <a:r>
              <a:rPr lang="de-DE" dirty="0" smtClean="0"/>
              <a:t>-Server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 smtClean="0"/>
              <a:t>Anzeige durch Webseite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 smtClean="0"/>
              <a:t>Bei bisheriger Nutzung des Katalogs als Katalog des </a:t>
            </a:r>
            <a:r>
              <a:rPr lang="de-DE" dirty="0" err="1" smtClean="0"/>
              <a:t>DataWarehouses</a:t>
            </a:r>
            <a:r>
              <a:rPr lang="de-DE" dirty="0" smtClean="0"/>
              <a:t>: ca. 72.000 Katalogeinträge</a:t>
            </a:r>
            <a:endParaRPr lang="de-DE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 smtClean="0"/>
              <a:t>Nutzergruppe: alle Mediziner am UKW (statistische </a:t>
            </a:r>
            <a:r>
              <a:rPr lang="de-DE" dirty="0" err="1" smtClean="0"/>
              <a:t>Queries</a:t>
            </a:r>
            <a:r>
              <a:rPr lang="de-DE" dirty="0" smtClean="0"/>
              <a:t>), technisches DW-Personal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267855" y="203261"/>
            <a:ext cx="2245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u="sng" dirty="0" smtClean="0"/>
              <a:t>Katalog des </a:t>
            </a:r>
            <a:r>
              <a:rPr lang="de-DE" u="sng" dirty="0" err="1" smtClean="0"/>
              <a:t>PaDaWaN</a:t>
            </a:r>
            <a:endParaRPr lang="de-DE" u="sng" dirty="0"/>
          </a:p>
        </p:txBody>
      </p:sp>
    </p:spTree>
    <p:extLst>
      <p:ext uri="{BB962C8B-B14F-4D97-AF65-F5344CB8AC3E}">
        <p14:creationId xmlns:p14="http://schemas.microsoft.com/office/powerpoint/2010/main" val="102217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5400">
          <a:solidFill>
            <a:schemeClr val="tx1"/>
          </a:solidFill>
        </a:ln>
      </a:spPr>
      <a:bodyPr rtlCol="0" anchor="ctr"/>
      <a:lstStyle>
        <a:defPPr algn="ctr">
          <a:defRPr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444</Words>
  <Application>Microsoft Office PowerPoint</Application>
  <PresentationFormat>Breitbild</PresentationFormat>
  <Paragraphs>82</Paragraphs>
  <Slides>11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Courier New</vt:lpstr>
      <vt:lpstr>Office</vt:lpstr>
      <vt:lpstr>Der Attribut-Katalog des PaDaWaN-Datawarehouses als MDR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UKW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 Attribut-Katalog des PaDaWan-Datawarehouses als MDR</dc:title>
  <dc:creator>Fette, Georg</dc:creator>
  <cp:lastModifiedBy>Menzel, Simone</cp:lastModifiedBy>
  <cp:revision>26</cp:revision>
  <dcterms:created xsi:type="dcterms:W3CDTF">2020-09-16T09:37:27Z</dcterms:created>
  <dcterms:modified xsi:type="dcterms:W3CDTF">2020-09-30T11:42:38Z</dcterms:modified>
</cp:coreProperties>
</file>