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6" r:id="rId1"/>
  </p:sldMasterIdLst>
  <p:notesMasterIdLst>
    <p:notesMasterId r:id="rId22"/>
  </p:notesMasterIdLst>
  <p:sldIdLst>
    <p:sldId id="259" r:id="rId2"/>
    <p:sldId id="260" r:id="rId3"/>
    <p:sldId id="257" r:id="rId4"/>
    <p:sldId id="271" r:id="rId5"/>
    <p:sldId id="266" r:id="rId6"/>
    <p:sldId id="267" r:id="rId7"/>
    <p:sldId id="269" r:id="rId8"/>
    <p:sldId id="268" r:id="rId9"/>
    <p:sldId id="272" r:id="rId10"/>
    <p:sldId id="279" r:id="rId11"/>
    <p:sldId id="274" r:id="rId12"/>
    <p:sldId id="275" r:id="rId13"/>
    <p:sldId id="276" r:id="rId14"/>
    <p:sldId id="280" r:id="rId15"/>
    <p:sldId id="282" r:id="rId16"/>
    <p:sldId id="281" r:id="rId17"/>
    <p:sldId id="283" r:id="rId18"/>
    <p:sldId id="284" r:id="rId19"/>
    <p:sldId id="258" r:id="rId20"/>
    <p:sldId id="278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6699" autoAdjust="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ABFC-DF36-40BD-AAF1-94F5E0239129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52E3-9E50-4AA9-9B3E-FB11681104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0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46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46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30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84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799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2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26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72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72701" y="272"/>
            <a:ext cx="12019299" cy="1672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Rechteck 6"/>
          <p:cNvSpPr/>
          <p:nvPr userDrawn="1"/>
        </p:nvSpPr>
        <p:spPr>
          <a:xfrm>
            <a:off x="172702" y="1208305"/>
            <a:ext cx="12019297" cy="5652674"/>
          </a:xfrm>
          <a:prstGeom prst="rect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dirty="0">
              <a:solidFill>
                <a:srgbClr val="10253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93584" y="2084009"/>
            <a:ext cx="9144000" cy="796342"/>
          </a:xfrm>
          <a:prstGeom prst="rect">
            <a:avLst/>
          </a:prstGeom>
        </p:spPr>
        <p:txBody>
          <a:bodyPr anchor="b"/>
          <a:lstStyle>
            <a:lvl1pPr algn="l">
              <a:defRPr sz="3200" b="1" baseline="0">
                <a:solidFill>
                  <a:srgbClr val="10253F"/>
                </a:solidFill>
                <a:latin typeface="+mn-lt"/>
              </a:defRPr>
            </a:lvl1pPr>
          </a:lstStyle>
          <a:p>
            <a:r>
              <a:rPr lang="de-DE" dirty="0" smtClean="0"/>
              <a:t>TITEL DER PRÄSENTATION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93584" y="386751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10253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Referent</a:t>
            </a:r>
            <a:br>
              <a:rPr lang="de-DE" dirty="0" smtClean="0"/>
            </a:br>
            <a:r>
              <a:rPr lang="de-DE" dirty="0" smtClean="0"/>
              <a:t>TT.MM.JJJJ</a:t>
            </a:r>
            <a:br>
              <a:rPr lang="de-DE" dirty="0" smtClean="0"/>
            </a:br>
            <a:r>
              <a:rPr lang="de-DE" dirty="0" smtClean="0"/>
              <a:t>Veranstaltung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 rot="10800000">
            <a:off x="-1054" y="-1"/>
            <a:ext cx="215147" cy="6858001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53" y="119284"/>
            <a:ext cx="3094429" cy="81571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266" y="6192017"/>
            <a:ext cx="989031" cy="666001"/>
          </a:xfrm>
          <a:prstGeom prst="rect">
            <a:avLst/>
          </a:prstGeom>
        </p:spPr>
      </p:pic>
      <p:pic>
        <p:nvPicPr>
          <p:cNvPr id="16" name="Picture 2" descr="F:\Anträge\MIRACUM\Dissemination\Logo MII\Logo_MII_cmyk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4" y="6193956"/>
            <a:ext cx="1119703" cy="6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9" y="349520"/>
            <a:ext cx="1672732" cy="44187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63" y="315996"/>
            <a:ext cx="1906474" cy="4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595" y="1"/>
            <a:ext cx="9742230" cy="1157748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rgbClr val="10253F"/>
                </a:solidFill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595" y="1445345"/>
            <a:ext cx="11066207" cy="47316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  <a:lvl2pPr>
              <a:defRPr>
                <a:solidFill>
                  <a:srgbClr val="10253F"/>
                </a:solidFill>
              </a:defRPr>
            </a:lvl2pPr>
            <a:lvl3pPr>
              <a:defRPr>
                <a:solidFill>
                  <a:srgbClr val="10253F"/>
                </a:solidFill>
              </a:defRPr>
            </a:lvl3pPr>
            <a:lvl4pPr>
              <a:defRPr>
                <a:solidFill>
                  <a:srgbClr val="10253F"/>
                </a:solidFill>
              </a:defRPr>
            </a:lvl4pPr>
            <a:lvl5pPr>
              <a:defRPr>
                <a:solidFill>
                  <a:srgbClr val="10253F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91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72707" y="-1132"/>
            <a:ext cx="9952368" cy="1197911"/>
          </a:xfrm>
          <a:prstGeom prst="rect">
            <a:avLst/>
          </a:prstGeom>
          <a:solidFill>
            <a:srgbClr val="C2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Rechteck 7"/>
          <p:cNvSpPr/>
          <p:nvPr userDrawn="1"/>
        </p:nvSpPr>
        <p:spPr>
          <a:xfrm rot="10800000">
            <a:off x="1" y="-3267"/>
            <a:ext cx="215147" cy="120004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226544" y="6462140"/>
            <a:ext cx="706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9372324-F44C-444A-8839-34A1BAA53ED9}" type="slidenum">
              <a:rPr lang="de-DE" sz="1200" smtClean="0">
                <a:solidFill>
                  <a:schemeClr val="bg2">
                    <a:lumMod val="50000"/>
                  </a:schemeClr>
                </a:solidFill>
              </a:rPr>
              <a:t>‹Nr.›</a:t>
            </a:fld>
            <a:endParaRPr lang="de-DE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93" y="341399"/>
            <a:ext cx="1928120" cy="49040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42" y="6267450"/>
            <a:ext cx="1785579" cy="47168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791" y="6267450"/>
            <a:ext cx="1906474" cy="47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1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miracum.org/miracum/etl/mdrconverter" TargetMode="External"/><Relationship Id="rId2" Type="http://schemas.openxmlformats.org/officeDocument/2006/relationships/hyperlink" Target="https://mdr.miracum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li2b2/li2b2-faca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55/s-0039-1695793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s://doi.org/10.3233/978-1-61499-808-2-4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233/978-1-61499-808-2-100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6.jpeg"/><Relationship Id="rId9" Type="http://schemas.openxmlformats.org/officeDocument/2006/relationships/hyperlink" Target="https://doi.org/10.3233/SHTI19083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3584" y="2084009"/>
            <a:ext cx="11465066" cy="796342"/>
          </a:xfrm>
        </p:spPr>
        <p:txBody>
          <a:bodyPr/>
          <a:lstStyle/>
          <a:p>
            <a:r>
              <a:rPr lang="de-DE" dirty="0" smtClean="0"/>
              <a:t>Das Samply.MDR als Werkzeug zur Informationsharmonisierung</a:t>
            </a:r>
            <a:br>
              <a:rPr lang="de-DE" dirty="0" smtClean="0"/>
            </a:br>
            <a:r>
              <a:rPr lang="de-DE" sz="2000" b="0" dirty="0" smtClean="0"/>
              <a:t>Extraktion und Nutzung von Metadaten </a:t>
            </a:r>
            <a:r>
              <a:rPr lang="de-DE" sz="2000" b="0" dirty="0" smtClean="0"/>
              <a:t>zur Unterstützung der vernetzten Forschung</a:t>
            </a:r>
            <a:endParaRPr lang="de-DE" sz="2800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Sebastian </a:t>
            </a:r>
            <a:r>
              <a:rPr lang="de-DE" dirty="0" smtClean="0"/>
              <a:t>Mate</a:t>
            </a:r>
          </a:p>
          <a:p>
            <a:r>
              <a:rPr lang="de-DE" dirty="0" smtClean="0"/>
              <a:t>30.09.2020</a:t>
            </a:r>
          </a:p>
          <a:p>
            <a:r>
              <a:rPr lang="de-DE" dirty="0" smtClean="0"/>
              <a:t>MDR-Symposium 2020</a:t>
            </a:r>
            <a:endParaRPr lang="de-DE" dirty="0"/>
          </a:p>
        </p:txBody>
      </p:sp>
      <p:pic>
        <p:nvPicPr>
          <p:cNvPr id="4" name="Picture 11" descr="http://bbmri.de/image/company_logo?img_id=10736&amp;t=1505213131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30" y="6176967"/>
            <a:ext cx="1935566" cy="68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396" y="6176967"/>
            <a:ext cx="2068191" cy="6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Samply.MDR-basiertes ETL in ADOPT BBMRI-ERIC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551" y="1445345"/>
            <a:ext cx="11066207" cy="4731621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Ergebnisse:</a:t>
            </a:r>
          </a:p>
          <a:p>
            <a:r>
              <a:rPr lang="de-DE" dirty="0" smtClean="0"/>
              <a:t>ETL: Verarbeitet wurden 147.608 Datensätze von 3.415 Patienten von zehn europäischen Biobanken. Dabei wurden 1,3% der Datensätze richtigerweise verworfen.</a:t>
            </a:r>
          </a:p>
          <a:p>
            <a:r>
              <a:rPr lang="de-DE" dirty="0" err="1" smtClean="0"/>
              <a:t>Matching</a:t>
            </a:r>
            <a:r>
              <a:rPr lang="de-DE" dirty="0" smtClean="0"/>
              <a:t>: 78,48% der 1.492 lokalen Biobank-Terms wurden automatisch korrekt auf die zentrale CCDC-Terminologie </a:t>
            </a:r>
            <a:r>
              <a:rPr lang="de-DE" dirty="0" err="1" smtClean="0"/>
              <a:t>gemappt</a:t>
            </a:r>
            <a:r>
              <a:rPr lang="de-DE" dirty="0" smtClean="0"/>
              <a:t>. Beispiel:</a:t>
            </a:r>
            <a:br>
              <a:rPr lang="de-DE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„Localization of metastasis = Liver” </a:t>
            </a:r>
            <a:r>
              <a:rPr lang="en-US" b="1" dirty="0" smtClean="0">
                <a:solidFill>
                  <a:schemeClr val="tx1"/>
                </a:solidFill>
              </a:rPr>
              <a:t>=&gt;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„Histopathology / Localization of metastasis = Hepatic”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(die restlichen 21,52% wurden manuell korrigiert)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Für detaillierte Auswertungen und interessante Beobachtungen siehe [3].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219" y="6224687"/>
            <a:ext cx="1911943" cy="6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MDR-Nutzung in MIRACUM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MIRACUM entwickelt eine verteilte Forschungsplattform, mit der </a:t>
            </a:r>
            <a:r>
              <a:rPr lang="de-DE" dirty="0" err="1" smtClean="0"/>
              <a:t>Forschungsdatenrepositories</a:t>
            </a:r>
            <a:r>
              <a:rPr lang="de-DE" dirty="0" smtClean="0"/>
              <a:t> an deutschen Universitätsklinika durchsucht werden können.</a:t>
            </a:r>
          </a:p>
          <a:p>
            <a:pPr lvl="1"/>
            <a:r>
              <a:rPr lang="de-DE" dirty="0" smtClean="0"/>
              <a:t>Grundsätzliche Idee entspricht der aus GBN</a:t>
            </a:r>
          </a:p>
          <a:p>
            <a:pPr lvl="1"/>
            <a:r>
              <a:rPr lang="de-DE" dirty="0" smtClean="0"/>
              <a:t>Suche: li2b2, </a:t>
            </a:r>
            <a:r>
              <a:rPr lang="de-DE" dirty="0" err="1" smtClean="0"/>
              <a:t>Datenrepositories</a:t>
            </a:r>
            <a:r>
              <a:rPr lang="de-DE" dirty="0" smtClean="0"/>
              <a:t>: i2b2 (+ OMOP), Verteilungsmechanismus: CC-FS</a:t>
            </a:r>
          </a:p>
          <a:p>
            <a:r>
              <a:rPr lang="de-DE" dirty="0" smtClean="0"/>
              <a:t>Metadaten für i2b2 und li2b2 werden aus dem </a:t>
            </a:r>
            <a:r>
              <a:rPr lang="de-DE" dirty="0"/>
              <a:t>MDR abgeleitet (</a:t>
            </a:r>
            <a:r>
              <a:rPr lang="de-DE" dirty="0">
                <a:hlinkClick r:id="rId2"/>
              </a:rPr>
              <a:t>https://mdr.miracum.de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, Namespace „miracum1“).</a:t>
            </a:r>
          </a:p>
          <a:p>
            <a:pPr lvl="1"/>
            <a:r>
              <a:rPr lang="de-DE" dirty="0" smtClean="0"/>
              <a:t>Tool </a:t>
            </a:r>
            <a:r>
              <a:rPr lang="de-DE" dirty="0" err="1" smtClean="0"/>
              <a:t>MdrConverter</a:t>
            </a:r>
            <a:r>
              <a:rPr lang="de-DE" dirty="0"/>
              <a:t> erzeugt i2b2-Ontologie (</a:t>
            </a:r>
            <a:r>
              <a:rPr lang="de-DE" dirty="0">
                <a:hlinkClick r:id="rId3"/>
              </a:rPr>
              <a:t>https://gitlab.miracum.org/miracum/etl/mdrconverter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li2b2-Ontologie wird aus i2b2-Ontologie durch li2b2 erzeugt </a:t>
            </a:r>
            <a:br>
              <a:rPr lang="de-DE" dirty="0" smtClean="0"/>
            </a:br>
            <a:r>
              <a:rPr lang="de-DE" dirty="0" smtClean="0"/>
              <a:t>(siehe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github.com/li2b2/li2b2-facade</a:t>
            </a:r>
            <a:r>
              <a:rPr lang="en-US" dirty="0" smtClean="0"/>
              <a:t>) 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MDR-Nutzung in MIRACUM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480" y="876216"/>
            <a:ext cx="5067761" cy="5600700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40" y="876216"/>
            <a:ext cx="6295049" cy="5600700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403851" y="5618086"/>
            <a:ext cx="284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https://mdr.miracum.de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Pfeil nach rechts 9"/>
          <p:cNvSpPr/>
          <p:nvPr/>
        </p:nvSpPr>
        <p:spPr>
          <a:xfrm>
            <a:off x="6363090" y="5504313"/>
            <a:ext cx="852488" cy="6276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0074276" y="5622852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i2b2 / li2b2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3" name="Grafik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7" y="1822372"/>
            <a:ext cx="5494655" cy="285432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78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MDR-Nutzung in MIRACUM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5" y="742777"/>
            <a:ext cx="8675403" cy="4965199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593" y="1342677"/>
            <a:ext cx="5176838" cy="4834289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239970" y="5892904"/>
            <a:ext cx="173170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FF0000"/>
                </a:solidFill>
              </a:rPr>
              <a:t>MdrData.tsv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1809749" y="5914481"/>
            <a:ext cx="4676775" cy="757066"/>
          </a:xfrm>
          <a:prstGeom prst="wedgeRectCallout">
            <a:avLst>
              <a:gd name="adj1" fmla="val -31026"/>
              <a:gd name="adj2" fmla="val -116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 smtClean="0"/>
              <a:t>Spalten: Path, </a:t>
            </a:r>
            <a:r>
              <a:rPr lang="de-DE" sz="2000" b="1" dirty="0" err="1" smtClean="0"/>
              <a:t>Datatype</a:t>
            </a:r>
            <a:r>
              <a:rPr lang="de-DE" sz="2000" b="1" dirty="0" smtClean="0"/>
              <a:t>, Code, Designation, Definition, Units, URN, Slots</a:t>
            </a:r>
            <a:endParaRPr lang="en-US" sz="20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9712967" y="5046526"/>
            <a:ext cx="20764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i2b2Ontology.sql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MDR-gesteuerte Datenqualitäts-Analysen [4]</a:t>
            </a:r>
          </a:p>
          <a:p>
            <a:r>
              <a:rPr lang="de-DE" dirty="0" smtClean="0"/>
              <a:t>Methodische </a:t>
            </a:r>
            <a:r>
              <a:rPr lang="de-DE" dirty="0"/>
              <a:t>Aspekte:</a:t>
            </a:r>
          </a:p>
          <a:p>
            <a:pPr lvl="1"/>
            <a:r>
              <a:rPr lang="de-DE" dirty="0"/>
              <a:t>Zentrales Metadaten-Management</a:t>
            </a:r>
          </a:p>
          <a:p>
            <a:pPr lvl="1"/>
            <a:r>
              <a:rPr lang="de-DE" dirty="0"/>
              <a:t>Standortübergreifende standardisierte Anwendung von Datenqualitätskriterien</a:t>
            </a:r>
          </a:p>
          <a:p>
            <a:pPr lvl="1"/>
            <a:r>
              <a:rPr lang="de-DE" dirty="0"/>
              <a:t>Trennung von DQA-Tool und Informationen über auszuwertende Datenquellen</a:t>
            </a:r>
          </a:p>
          <a:p>
            <a:pPr lvl="1"/>
            <a:r>
              <a:rPr lang="de-DE" dirty="0"/>
              <a:t>Mapping-Informationen: Vergleich von Datenelementen verschiedener Datenquellen</a:t>
            </a:r>
          </a:p>
          <a:p>
            <a:r>
              <a:rPr lang="de-DE" dirty="0" smtClean="0"/>
              <a:t>Daraus </a:t>
            </a:r>
            <a:r>
              <a:rPr lang="de-DE" dirty="0"/>
              <a:t>ergibt sich die Möglichkeit zur:</a:t>
            </a:r>
          </a:p>
          <a:p>
            <a:pPr lvl="1"/>
            <a:r>
              <a:rPr lang="de-DE" dirty="0"/>
              <a:t>Automatischen Auswertungen basierend auf Datentyp</a:t>
            </a:r>
          </a:p>
          <a:p>
            <a:pPr lvl="1"/>
            <a:r>
              <a:rPr lang="de-DE" dirty="0"/>
              <a:t>Automatischen „</a:t>
            </a:r>
            <a:r>
              <a:rPr lang="de-DE" dirty="0" err="1"/>
              <a:t>Conformance</a:t>
            </a:r>
            <a:r>
              <a:rPr lang="de-DE" dirty="0"/>
              <a:t> Checks“</a:t>
            </a:r>
          </a:p>
          <a:p>
            <a:pPr lvl="1"/>
            <a:r>
              <a:rPr lang="de-DE" dirty="0"/>
              <a:t>Automatischen </a:t>
            </a:r>
            <a:r>
              <a:rPr lang="de-DE" dirty="0" smtClean="0"/>
              <a:t>Plausibilitätsprüfungen</a:t>
            </a:r>
          </a:p>
          <a:p>
            <a:pPr lvl="1"/>
            <a:endParaRPr lang="de-DE" dirty="0" smtClean="0"/>
          </a:p>
          <a:p>
            <a:pPr lvl="1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MDR-Nutzung in MIRACUM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 rot="16200000">
            <a:off x="10479355" y="4345500"/>
            <a:ext cx="2893891" cy="5313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253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1600" b="0" i="1" dirty="0" smtClean="0"/>
              <a:t>Folieninhalte: Dr. Lorenz Kapsner</a:t>
            </a:r>
            <a:endParaRPr lang="de-DE" sz="1600" b="0" i="1" dirty="0"/>
          </a:p>
        </p:txBody>
      </p:sp>
    </p:spTree>
    <p:extLst>
      <p:ext uri="{BB962C8B-B14F-4D97-AF65-F5344CB8AC3E}">
        <p14:creationId xmlns:p14="http://schemas.microsoft.com/office/powerpoint/2010/main" val="8869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MDR-Nutzung in MIRACUM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0" y="232680"/>
            <a:ext cx="10580921" cy="6392640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el 1"/>
          <p:cNvSpPr txBox="1">
            <a:spLocks/>
          </p:cNvSpPr>
          <p:nvPr/>
        </p:nvSpPr>
        <p:spPr>
          <a:xfrm rot="16200000">
            <a:off x="10479355" y="4345500"/>
            <a:ext cx="2893891" cy="5313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253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1600" b="0" i="1" dirty="0" smtClean="0"/>
              <a:t>Folieninhalte: Dr. Lorenz Kapsner</a:t>
            </a:r>
            <a:endParaRPr lang="de-DE" sz="1600" b="0" i="1" dirty="0"/>
          </a:p>
        </p:txBody>
      </p:sp>
    </p:spTree>
    <p:extLst>
      <p:ext uri="{BB962C8B-B14F-4D97-AF65-F5344CB8AC3E}">
        <p14:creationId xmlns:p14="http://schemas.microsoft.com/office/powerpoint/2010/main" val="22525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MDR-Nutzung in MIRACUM</a:t>
            </a:r>
          </a:p>
        </p:txBody>
      </p:sp>
      <p:pic>
        <p:nvPicPr>
          <p:cNvPr id="4" name="Picture 11" descr="http://bbmri.de/image/company_logo?img_id=10736&amp;t=15052131316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04" y="5844104"/>
            <a:ext cx="1817785" cy="6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uppieren 38"/>
          <p:cNvGrpSpPr/>
          <p:nvPr/>
        </p:nvGrpSpPr>
        <p:grpSpPr>
          <a:xfrm>
            <a:off x="1149502" y="362380"/>
            <a:ext cx="9892996" cy="6133241"/>
            <a:chOff x="616241" y="151410"/>
            <a:chExt cx="9892996" cy="613324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241" y="151410"/>
              <a:ext cx="9688662" cy="6121678"/>
            </a:xfrm>
            <a:prstGeom prst="rect">
              <a:avLst/>
            </a:prstGeom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Abgerundetes Rechteck 10"/>
            <p:cNvSpPr/>
            <p:nvPr/>
          </p:nvSpPr>
          <p:spPr>
            <a:xfrm>
              <a:off x="3203817" y="2046366"/>
              <a:ext cx="1371129" cy="40021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Metadaten/</a:t>
              </a:r>
              <a:br>
                <a:rPr lang="de-DE" sz="1200" b="1" dirty="0" smtClean="0">
                  <a:solidFill>
                    <a:schemeClr val="tx1"/>
                  </a:solidFill>
                </a:rPr>
              </a:br>
              <a:r>
                <a:rPr lang="de-DE" sz="1200" b="1" dirty="0" smtClean="0">
                  <a:solidFill>
                    <a:schemeClr val="tx1"/>
                  </a:solidFill>
                </a:rPr>
                <a:t>Mapping-Infos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1849970" y="2050376"/>
              <a:ext cx="1172270" cy="3439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Quellsystem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1856464" y="3554729"/>
              <a:ext cx="883796" cy="2549408"/>
            </a:xfrm>
            <a:prstGeom prst="roundRect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4574946" y="2401067"/>
              <a:ext cx="1003536" cy="920119"/>
            </a:xfrm>
            <a:prstGeom prst="roundRect">
              <a:avLst/>
            </a:pr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4608248" y="4856889"/>
              <a:ext cx="1283953" cy="715959"/>
            </a:xfrm>
            <a:prstGeom prst="roundRect">
              <a:avLst/>
            </a:pr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5426989" y="281015"/>
              <a:ext cx="1827789" cy="40674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Beschreibung des Datenelements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4574946" y="3671876"/>
              <a:ext cx="1317254" cy="1071131"/>
            </a:xfrm>
            <a:prstGeom prst="round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087071" y="2125365"/>
              <a:ext cx="4086572" cy="4159286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6082508" y="2047470"/>
              <a:ext cx="1172270" cy="34391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Zielsystem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5478728" y="3855645"/>
              <a:ext cx="1956534" cy="37987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Erwarteter Wertebereich</a:t>
              </a:r>
              <a:br>
                <a:rPr lang="de-DE" sz="1200" b="1" dirty="0" smtClean="0">
                  <a:solidFill>
                    <a:schemeClr val="tx1"/>
                  </a:solidFill>
                </a:rPr>
              </a:br>
              <a:r>
                <a:rPr lang="de-DE" sz="1200" b="1" dirty="0" smtClean="0">
                  <a:solidFill>
                    <a:schemeClr val="tx1"/>
                  </a:solidFill>
                </a:rPr>
                <a:t>(Value </a:t>
              </a:r>
              <a:r>
                <a:rPr lang="de-DE" sz="1200" b="1" dirty="0" err="1" smtClean="0">
                  <a:solidFill>
                    <a:schemeClr val="tx1"/>
                  </a:solidFill>
                </a:rPr>
                <a:t>Conformance</a:t>
              </a:r>
              <a:r>
                <a:rPr lang="de-DE" sz="1200" b="1" dirty="0" smtClean="0">
                  <a:solidFill>
                    <a:schemeClr val="tx1"/>
                  </a:solidFill>
                </a:rPr>
                <a:t>)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3009770" y="1078082"/>
              <a:ext cx="1311037" cy="41648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Liste der Datenelemente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8" name="Gruppieren 7"/>
            <p:cNvGrpSpPr/>
            <p:nvPr/>
          </p:nvGrpSpPr>
          <p:grpSpPr>
            <a:xfrm>
              <a:off x="8142858" y="359071"/>
              <a:ext cx="2366379" cy="1239837"/>
              <a:chOff x="6915900" y="1"/>
              <a:chExt cx="2366379" cy="1239837"/>
            </a:xfr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Wolke 8"/>
              <p:cNvSpPr/>
              <p:nvPr/>
            </p:nvSpPr>
            <p:spPr>
              <a:xfrm>
                <a:off x="6915900" y="1"/>
                <a:ext cx="2366379" cy="1239837"/>
              </a:xfrm>
              <a:prstGeom prst="cloud">
                <a:avLst/>
              </a:prstGeom>
              <a:grp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de-DE" b="1" dirty="0" err="1" smtClean="0">
                    <a:solidFill>
                      <a:schemeClr val="tx1"/>
                    </a:solidFill>
                  </a:rPr>
                  <a:t>www</a:t>
                </a:r>
                <a:endParaRPr lang="de-DE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1417" y="527384"/>
                <a:ext cx="1429830" cy="442672"/>
              </a:xfrm>
              <a:prstGeom prst="rect">
                <a:avLst/>
              </a:prstGeom>
              <a:grpFill/>
              <a:ln w="28575">
                <a:noFill/>
              </a:ln>
            </p:spPr>
          </p:pic>
        </p:grpSp>
        <p:cxnSp>
          <p:nvCxnSpPr>
            <p:cNvPr id="16" name="Gerade Verbindung mit Pfeil 15"/>
            <p:cNvCxnSpPr>
              <a:endCxn id="11" idx="3"/>
            </p:cNvCxnSpPr>
            <p:nvPr/>
          </p:nvCxnSpPr>
          <p:spPr>
            <a:xfrm flipH="1">
              <a:off x="4574946" y="1287624"/>
              <a:ext cx="3897250" cy="958849"/>
            </a:xfrm>
            <a:prstGeom prst="straightConnector1">
              <a:avLst/>
            </a:prstGeom>
            <a:ln w="44450">
              <a:solidFill>
                <a:schemeClr val="bg2">
                  <a:lumMod val="5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flipH="1">
              <a:off x="6887087" y="1423975"/>
              <a:ext cx="1875254" cy="2420107"/>
            </a:xfrm>
            <a:prstGeom prst="straightConnector1">
              <a:avLst/>
            </a:prstGeom>
            <a:ln w="44450">
              <a:solidFill>
                <a:schemeClr val="bg2">
                  <a:lumMod val="5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>
              <a:endCxn id="25" idx="3"/>
            </p:cNvCxnSpPr>
            <p:nvPr/>
          </p:nvCxnSpPr>
          <p:spPr>
            <a:xfrm flipH="1">
              <a:off x="4320807" y="1192775"/>
              <a:ext cx="4043235" cy="93550"/>
            </a:xfrm>
            <a:prstGeom prst="straightConnector1">
              <a:avLst/>
            </a:prstGeom>
            <a:ln w="44450">
              <a:solidFill>
                <a:schemeClr val="bg2">
                  <a:lumMod val="5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 flipV="1">
              <a:off x="7254778" y="664525"/>
              <a:ext cx="1170765" cy="305859"/>
            </a:xfrm>
            <a:prstGeom prst="straightConnector1">
              <a:avLst/>
            </a:prstGeom>
            <a:ln w="44450">
              <a:solidFill>
                <a:schemeClr val="bg2">
                  <a:lumMod val="50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el 1"/>
          <p:cNvSpPr txBox="1">
            <a:spLocks/>
          </p:cNvSpPr>
          <p:nvPr/>
        </p:nvSpPr>
        <p:spPr>
          <a:xfrm rot="16200000">
            <a:off x="10479355" y="4345500"/>
            <a:ext cx="2893891" cy="5313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253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1600" b="0" i="1" dirty="0" smtClean="0"/>
              <a:t>Folieninhalte: Dr. Lorenz Kapsner</a:t>
            </a:r>
            <a:endParaRPr lang="de-DE" sz="1600" b="0" i="1" dirty="0"/>
          </a:p>
        </p:txBody>
      </p:sp>
    </p:spTree>
    <p:extLst>
      <p:ext uri="{BB962C8B-B14F-4D97-AF65-F5344CB8AC3E}">
        <p14:creationId xmlns:p14="http://schemas.microsoft.com/office/powerpoint/2010/main" val="20676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MDR-Nutzung in MIRACUM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22" y="266647"/>
            <a:ext cx="10557556" cy="6324706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5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de-DE" dirty="0"/>
          </a:p>
        </p:txBody>
      </p:sp>
      <p:pic>
        <p:nvPicPr>
          <p:cNvPr id="4" name="Picture 11" descr="http://bbmri.de/image/company_logo?img_id=10736&amp;t=1505213131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6176966"/>
            <a:ext cx="1704975" cy="59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Samply.MDR hat sich in mehreren Projekten beim Bereitstellen von Metadaten für verschiedene Systeme (z.B. i2b2, li2b2) bewährt.</a:t>
            </a:r>
          </a:p>
          <a:p>
            <a:r>
              <a:rPr lang="de-DE" dirty="0" smtClean="0"/>
              <a:t>Metadatenmodellierung in Samply.MDR erscheint </a:t>
            </a:r>
            <a:r>
              <a:rPr lang="de-DE" dirty="0" smtClean="0"/>
              <a:t>praxistauglich </a:t>
            </a:r>
            <a:r>
              <a:rPr lang="de-DE" dirty="0" smtClean="0"/>
              <a:t>in Bezug </a:t>
            </a:r>
            <a:r>
              <a:rPr lang="de-DE" dirty="0" smtClean="0"/>
              <a:t>auf Nutzdaten (ETL, DQA).</a:t>
            </a:r>
          </a:p>
          <a:p>
            <a:r>
              <a:rPr lang="de-DE" dirty="0" smtClean="0"/>
              <a:t>Noch keine Möglichkeit, Mappings (Beziehungen zwischen MDR-Einträgen) im MDR zu speichern.</a:t>
            </a:r>
          </a:p>
          <a:p>
            <a:r>
              <a:rPr lang="de-DE" dirty="0" smtClean="0"/>
              <a:t>Bedienung überfordert ggf. Anwender, die das System nicht regelmäßig benutzen (=&gt; siehe ADOPT).</a:t>
            </a:r>
          </a:p>
          <a:p>
            <a:r>
              <a:rPr lang="de-DE" dirty="0" smtClean="0"/>
              <a:t>Wunsch: Einfache Importe von </a:t>
            </a:r>
            <a:r>
              <a:rPr lang="de-DE" dirty="0" smtClean="0"/>
              <a:t>Standard-Terminologien. </a:t>
            </a:r>
            <a:r>
              <a:rPr lang="de-DE" dirty="0" smtClean="0"/>
              <a:t>Schnittstelle zu BioPortal?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52" y="5968352"/>
            <a:ext cx="1251162" cy="8425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Samply.MDR als Werkzeug </a:t>
            </a:r>
            <a:r>
              <a:rPr lang="de-DE" dirty="0" smtClean="0"/>
              <a:t>zur </a:t>
            </a:r>
            <a:r>
              <a:rPr lang="de-DE" dirty="0"/>
              <a:t>Informationsharmonisierung</a:t>
            </a:r>
          </a:p>
        </p:txBody>
      </p:sp>
      <p:pic>
        <p:nvPicPr>
          <p:cNvPr id="4" name="Picture 2" descr="F:\Anträge\MIRACUM\Dissemination\Logo MII\Logo_MII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6" y="6116470"/>
            <a:ext cx="1119703" cy="6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2"/>
          <a:stretch/>
        </p:blipFill>
        <p:spPr>
          <a:xfrm>
            <a:off x="2601240" y="5841172"/>
            <a:ext cx="1335383" cy="101682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47446" y="6553569"/>
            <a:ext cx="1297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100" kern="0" dirty="0">
                <a:solidFill>
                  <a:prstClr val="black"/>
                </a:solidFill>
              </a:rPr>
              <a:t>FKZ </a:t>
            </a:r>
            <a:r>
              <a:rPr lang="de-DE" sz="1100" kern="0" dirty="0" smtClean="0">
                <a:solidFill>
                  <a:prstClr val="black"/>
                </a:solidFill>
              </a:rPr>
              <a:t>01ZZ1801A</a:t>
            </a:r>
            <a:endParaRPr lang="de-DE" sz="1100" kern="0" dirty="0">
              <a:solidFill>
                <a:prstClr val="black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19551" y="1445346"/>
            <a:ext cx="11066207" cy="431728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Referenzen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S</a:t>
            </a:r>
            <a:r>
              <a:rPr lang="de-DE" sz="1800" dirty="0"/>
              <a:t>. Mate, D. Kadioglu, R. W. Majeed, M. R. Stöhr, M. </a:t>
            </a:r>
            <a:r>
              <a:rPr lang="de-DE" sz="1800" dirty="0" err="1"/>
              <a:t>Folz</a:t>
            </a:r>
            <a:r>
              <a:rPr lang="de-DE" sz="1800" dirty="0"/>
              <a:t>, P. </a:t>
            </a:r>
            <a:r>
              <a:rPr lang="de-DE" sz="1800" dirty="0" err="1"/>
              <a:t>Vormstein</a:t>
            </a:r>
            <a:r>
              <a:rPr lang="de-DE" sz="1800" dirty="0"/>
              <a:t>, H. </a:t>
            </a:r>
            <a:r>
              <a:rPr lang="de-DE" sz="1800" dirty="0" err="1"/>
              <a:t>Storf</a:t>
            </a:r>
            <a:r>
              <a:rPr lang="de-DE" sz="1800" dirty="0"/>
              <a:t>, D. P. </a:t>
            </a:r>
            <a:r>
              <a:rPr lang="de-DE" sz="1800" dirty="0" err="1"/>
              <a:t>Brucker</a:t>
            </a:r>
            <a:r>
              <a:rPr lang="de-DE" sz="1800" dirty="0"/>
              <a:t>, D. </a:t>
            </a:r>
            <a:r>
              <a:rPr lang="de-DE" sz="1800" dirty="0" err="1"/>
              <a:t>Keune</a:t>
            </a:r>
            <a:r>
              <a:rPr lang="de-DE" sz="1800" dirty="0"/>
              <a:t>, N. Zerbe, M. Hummel, K. Senghas, H.-U. Prokosch, </a:t>
            </a:r>
            <a:r>
              <a:rPr lang="de-DE" sz="1800" dirty="0" err="1"/>
              <a:t>and</a:t>
            </a:r>
            <a:r>
              <a:rPr lang="de-DE" sz="1800" dirty="0"/>
              <a:t> M. </a:t>
            </a:r>
            <a:r>
              <a:rPr lang="de-DE" sz="1800" dirty="0" err="1"/>
              <a:t>Lablans</a:t>
            </a:r>
            <a:r>
              <a:rPr lang="de-DE" sz="1800" dirty="0"/>
              <a:t>. </a:t>
            </a:r>
            <a:r>
              <a:rPr lang="de-DE" sz="1800" b="1" dirty="0"/>
              <a:t>Proof-</a:t>
            </a:r>
            <a:r>
              <a:rPr lang="de-DE" sz="1800" b="1" dirty="0" err="1"/>
              <a:t>of</a:t>
            </a:r>
            <a:r>
              <a:rPr lang="de-DE" sz="1800" b="1" dirty="0"/>
              <a:t>-</a:t>
            </a:r>
            <a:r>
              <a:rPr lang="de-DE" sz="1800" b="1" dirty="0" err="1"/>
              <a:t>Concept</a:t>
            </a:r>
            <a:r>
              <a:rPr lang="de-DE" sz="1800" b="1" dirty="0"/>
              <a:t> Integration </a:t>
            </a:r>
            <a:r>
              <a:rPr lang="de-DE" sz="1800" b="1" dirty="0" err="1"/>
              <a:t>of</a:t>
            </a:r>
            <a:r>
              <a:rPr lang="de-DE" sz="1800" b="1" dirty="0"/>
              <a:t> </a:t>
            </a:r>
            <a:r>
              <a:rPr lang="de-DE" sz="1800" b="1" dirty="0" err="1"/>
              <a:t>Heterogeneous</a:t>
            </a:r>
            <a:r>
              <a:rPr lang="de-DE" sz="1800" b="1" dirty="0"/>
              <a:t> </a:t>
            </a:r>
            <a:r>
              <a:rPr lang="de-DE" sz="1800" b="1" dirty="0" err="1"/>
              <a:t>Biobank</a:t>
            </a:r>
            <a:r>
              <a:rPr lang="de-DE" sz="1800" b="1" dirty="0"/>
              <a:t> IT </a:t>
            </a:r>
            <a:r>
              <a:rPr lang="de-DE" sz="1800" b="1" dirty="0" err="1"/>
              <a:t>Infrastructures</a:t>
            </a:r>
            <a:r>
              <a:rPr lang="de-DE" sz="1800" b="1" dirty="0"/>
              <a:t> </a:t>
            </a:r>
            <a:r>
              <a:rPr lang="de-DE" sz="1800" b="1" dirty="0" err="1"/>
              <a:t>into</a:t>
            </a:r>
            <a:r>
              <a:rPr lang="de-DE" sz="1800" b="1" dirty="0"/>
              <a:t> a Hybrid Biobanking Network</a:t>
            </a:r>
            <a:r>
              <a:rPr lang="de-DE" sz="1800" dirty="0"/>
              <a:t>. In: </a:t>
            </a:r>
            <a:r>
              <a:rPr lang="de-DE" sz="1800" i="1" dirty="0" err="1"/>
              <a:t>Stud</a:t>
            </a:r>
            <a:r>
              <a:rPr lang="de-DE" sz="1800" i="1" dirty="0"/>
              <a:t> </a:t>
            </a:r>
            <a:r>
              <a:rPr lang="de-DE" sz="1800" i="1" dirty="0" err="1"/>
              <a:t>Health</a:t>
            </a:r>
            <a:r>
              <a:rPr lang="de-DE" sz="1800" i="1" dirty="0"/>
              <a:t> </a:t>
            </a:r>
            <a:r>
              <a:rPr lang="de-DE" sz="1800" i="1" dirty="0" err="1"/>
              <a:t>Technol</a:t>
            </a:r>
            <a:r>
              <a:rPr lang="de-DE" sz="1800" i="1" dirty="0"/>
              <a:t> </a:t>
            </a:r>
            <a:r>
              <a:rPr lang="de-DE" sz="1800" i="1" dirty="0" err="1"/>
              <a:t>Inform</a:t>
            </a:r>
            <a:r>
              <a:rPr lang="de-DE" sz="1800" dirty="0"/>
              <a:t> 243 (2017), pp. 100–104. </a:t>
            </a:r>
            <a:r>
              <a:rPr lang="de-DE" sz="1800" dirty="0" err="1"/>
              <a:t>doi</a:t>
            </a:r>
            <a:r>
              <a:rPr lang="de-DE" sz="1800" dirty="0"/>
              <a:t>: </a:t>
            </a:r>
            <a:r>
              <a:rPr lang="de-DE" sz="1800" dirty="0">
                <a:hlinkClick r:id="rId6"/>
              </a:rPr>
              <a:t>10.3233/978-1-61499-808-2-100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S. Mate, P. </a:t>
            </a:r>
            <a:r>
              <a:rPr lang="de-DE" sz="1800" dirty="0" err="1"/>
              <a:t>Vormstein</a:t>
            </a:r>
            <a:r>
              <a:rPr lang="de-DE" sz="1800" dirty="0"/>
              <a:t>, D. Kadioglu, R. W. Majeed, M. </a:t>
            </a:r>
            <a:r>
              <a:rPr lang="de-DE" sz="1800" dirty="0" err="1"/>
              <a:t>Lablans</a:t>
            </a:r>
            <a:r>
              <a:rPr lang="de-DE" sz="1800" dirty="0"/>
              <a:t>, H.-U. Prokosch, </a:t>
            </a:r>
            <a:r>
              <a:rPr lang="de-DE" sz="1800" dirty="0" err="1"/>
              <a:t>and</a:t>
            </a:r>
            <a:r>
              <a:rPr lang="de-DE" sz="1800" dirty="0"/>
              <a:t> H. </a:t>
            </a:r>
            <a:r>
              <a:rPr lang="de-DE" sz="1800" dirty="0" err="1"/>
              <a:t>Storf</a:t>
            </a:r>
            <a:r>
              <a:rPr lang="de-DE" sz="1800" dirty="0"/>
              <a:t>. </a:t>
            </a:r>
            <a:r>
              <a:rPr lang="de-DE" sz="1800" b="1" dirty="0"/>
              <a:t>On-The-Fly Query Translation </a:t>
            </a:r>
            <a:r>
              <a:rPr lang="de-DE" sz="1800" b="1" dirty="0" err="1"/>
              <a:t>Between</a:t>
            </a:r>
            <a:r>
              <a:rPr lang="de-DE" sz="1800" b="1" dirty="0"/>
              <a:t> i2b2 </a:t>
            </a:r>
            <a:r>
              <a:rPr lang="de-DE" sz="1800" b="1" dirty="0" err="1"/>
              <a:t>and</a:t>
            </a:r>
            <a:r>
              <a:rPr lang="de-DE" sz="1800" b="1" dirty="0"/>
              <a:t> Samply in </a:t>
            </a:r>
            <a:r>
              <a:rPr lang="de-DE" sz="1800" b="1" dirty="0" err="1"/>
              <a:t>the</a:t>
            </a:r>
            <a:r>
              <a:rPr lang="de-DE" sz="1800" b="1" dirty="0"/>
              <a:t> German </a:t>
            </a:r>
            <a:r>
              <a:rPr lang="de-DE" sz="1800" b="1" dirty="0" err="1"/>
              <a:t>Biobank</a:t>
            </a:r>
            <a:r>
              <a:rPr lang="de-DE" sz="1800" b="1" dirty="0"/>
              <a:t> </a:t>
            </a:r>
            <a:r>
              <a:rPr lang="de-DE" sz="1800" b="1" dirty="0" err="1"/>
              <a:t>Node</a:t>
            </a:r>
            <a:r>
              <a:rPr lang="de-DE" sz="1800" b="1" dirty="0"/>
              <a:t> (GBN) </a:t>
            </a:r>
            <a:r>
              <a:rPr lang="de-DE" sz="1800" b="1" dirty="0" err="1"/>
              <a:t>Prototypes</a:t>
            </a:r>
            <a:r>
              <a:rPr lang="de-DE" sz="1800" dirty="0"/>
              <a:t>. In: </a:t>
            </a:r>
            <a:r>
              <a:rPr lang="de-DE" sz="1800" i="1" dirty="0" err="1"/>
              <a:t>Stud</a:t>
            </a:r>
            <a:r>
              <a:rPr lang="de-DE" sz="1800" i="1" dirty="0"/>
              <a:t> </a:t>
            </a:r>
            <a:r>
              <a:rPr lang="de-DE" sz="1800" i="1" dirty="0" err="1"/>
              <a:t>Health</a:t>
            </a:r>
            <a:r>
              <a:rPr lang="de-DE" sz="1800" i="1" dirty="0"/>
              <a:t> </a:t>
            </a:r>
            <a:r>
              <a:rPr lang="de-DE" sz="1800" i="1" dirty="0" err="1"/>
              <a:t>Technol</a:t>
            </a:r>
            <a:r>
              <a:rPr lang="de-DE" sz="1800" i="1" dirty="0"/>
              <a:t> </a:t>
            </a:r>
            <a:r>
              <a:rPr lang="de-DE" sz="1800" i="1" dirty="0" err="1"/>
              <a:t>Inform</a:t>
            </a:r>
            <a:r>
              <a:rPr lang="de-DE" sz="1800" dirty="0"/>
              <a:t> 243 (2017), pp. 42–46. </a:t>
            </a:r>
            <a:r>
              <a:rPr lang="de-DE" sz="1800" dirty="0" err="1"/>
              <a:t>doi</a:t>
            </a:r>
            <a:r>
              <a:rPr lang="de-DE" sz="1800" dirty="0"/>
              <a:t>: </a:t>
            </a:r>
            <a:r>
              <a:rPr lang="de-DE" sz="1800" dirty="0" smtClean="0">
                <a:hlinkClick r:id="rId7"/>
              </a:rPr>
              <a:t>10.3233/978-1-61499-808-2-42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S. Mate, M. Kampf, W. </a:t>
            </a:r>
            <a:r>
              <a:rPr lang="de-DE" sz="1800" dirty="0" err="1"/>
              <a:t>Rödle</a:t>
            </a:r>
            <a:r>
              <a:rPr lang="de-DE" sz="1800" dirty="0"/>
              <a:t>, S. Kraus, R. </a:t>
            </a:r>
            <a:r>
              <a:rPr lang="de-DE" sz="1800" dirty="0" err="1"/>
              <a:t>Proynova</a:t>
            </a:r>
            <a:r>
              <a:rPr lang="de-DE" sz="1800" dirty="0"/>
              <a:t>, K. </a:t>
            </a:r>
            <a:r>
              <a:rPr lang="de-DE" sz="1800" dirty="0" err="1"/>
              <a:t>Silander</a:t>
            </a:r>
            <a:r>
              <a:rPr lang="de-DE" sz="1800" dirty="0"/>
              <a:t>, L. Ebert, M. </a:t>
            </a:r>
            <a:r>
              <a:rPr lang="de-DE" sz="1800" dirty="0" err="1"/>
              <a:t>Lablans</a:t>
            </a:r>
            <a:r>
              <a:rPr lang="de-DE" sz="1800" dirty="0"/>
              <a:t>, C. Schüttler, C. Knell, N. </a:t>
            </a:r>
            <a:r>
              <a:rPr lang="de-DE" sz="1800" dirty="0" err="1"/>
              <a:t>Eklund</a:t>
            </a:r>
            <a:r>
              <a:rPr lang="de-DE" sz="1800" dirty="0"/>
              <a:t>, M. Hummel, P. Holub, </a:t>
            </a:r>
            <a:r>
              <a:rPr lang="de-DE" sz="1800" dirty="0" err="1"/>
              <a:t>and</a:t>
            </a:r>
            <a:r>
              <a:rPr lang="de-DE" sz="1800" dirty="0"/>
              <a:t> H.-U. Prokosch. </a:t>
            </a:r>
            <a:r>
              <a:rPr lang="de-DE" sz="1800" b="1" dirty="0"/>
              <a:t>Pan-European Data </a:t>
            </a:r>
            <a:r>
              <a:rPr lang="de-DE" sz="1800" b="1" dirty="0" err="1"/>
              <a:t>Harmonization</a:t>
            </a:r>
            <a:r>
              <a:rPr lang="de-DE" sz="1800" b="1" dirty="0"/>
              <a:t> </a:t>
            </a:r>
            <a:r>
              <a:rPr lang="de-DE" sz="1800" b="1" dirty="0" err="1"/>
              <a:t>for</a:t>
            </a:r>
            <a:r>
              <a:rPr lang="de-DE" sz="1800" b="1" dirty="0"/>
              <a:t> </a:t>
            </a:r>
            <a:r>
              <a:rPr lang="de-DE" sz="1800" b="1" dirty="0" err="1"/>
              <a:t>Biobanks</a:t>
            </a:r>
            <a:r>
              <a:rPr lang="de-DE" sz="1800" b="1" dirty="0"/>
              <a:t> in ADOPT BBMRI-ERIC</a:t>
            </a:r>
            <a:r>
              <a:rPr lang="de-DE" sz="1800" dirty="0"/>
              <a:t>. In: </a:t>
            </a:r>
            <a:r>
              <a:rPr lang="de-DE" sz="1800" i="1" dirty="0"/>
              <a:t>Applied Clinical </a:t>
            </a:r>
            <a:r>
              <a:rPr lang="de-DE" sz="1800" i="1" dirty="0" err="1"/>
              <a:t>Informatics</a:t>
            </a:r>
            <a:r>
              <a:rPr lang="de-DE" sz="1800" dirty="0"/>
              <a:t> 10.04 (Aug. 2019), pp. 679–692. </a:t>
            </a:r>
            <a:r>
              <a:rPr lang="de-DE" sz="1800" dirty="0" err="1"/>
              <a:t>doi</a:t>
            </a:r>
            <a:r>
              <a:rPr lang="de-DE" sz="1800" dirty="0"/>
              <a:t>: </a:t>
            </a:r>
            <a:r>
              <a:rPr lang="de-DE" sz="1800" dirty="0" smtClean="0">
                <a:hlinkClick r:id="rId8"/>
              </a:rPr>
              <a:t>10.1055/s-0039-1695793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L. A. Kapsner, M. O. Kampf, S. A. Seuchter, G. Kamdje-Wabo, T. Gradinger, T. Ganslandt, S. Mate, J. Gründner, D. Kraska, </a:t>
            </a:r>
            <a:r>
              <a:rPr lang="de-DE" sz="1800" dirty="0" err="1"/>
              <a:t>and</a:t>
            </a:r>
            <a:r>
              <a:rPr lang="de-DE" sz="1800" dirty="0"/>
              <a:t> H.-U. Prokosch. </a:t>
            </a:r>
            <a:r>
              <a:rPr lang="de-DE" sz="1800" b="1" dirty="0" err="1"/>
              <a:t>Moving</a:t>
            </a:r>
            <a:r>
              <a:rPr lang="de-DE" sz="1800" b="1" dirty="0"/>
              <a:t> </a:t>
            </a:r>
            <a:r>
              <a:rPr lang="de-DE" sz="1800" b="1" dirty="0" err="1"/>
              <a:t>Towards</a:t>
            </a:r>
            <a:r>
              <a:rPr lang="de-DE" sz="1800" b="1" dirty="0"/>
              <a:t> an EHR Data Quality Framework: The MIRACUM Approach</a:t>
            </a:r>
            <a:r>
              <a:rPr lang="de-DE" sz="1800" dirty="0"/>
              <a:t>. In: </a:t>
            </a:r>
            <a:r>
              <a:rPr lang="de-DE" sz="1800" i="1" dirty="0" err="1"/>
              <a:t>Stud</a:t>
            </a:r>
            <a:r>
              <a:rPr lang="de-DE" sz="1800" i="1" dirty="0"/>
              <a:t> </a:t>
            </a:r>
            <a:r>
              <a:rPr lang="de-DE" sz="1800" i="1" dirty="0" err="1"/>
              <a:t>Health</a:t>
            </a:r>
            <a:r>
              <a:rPr lang="de-DE" sz="1800" i="1" dirty="0"/>
              <a:t> </a:t>
            </a:r>
            <a:r>
              <a:rPr lang="de-DE" sz="1800" i="1" dirty="0" err="1"/>
              <a:t>Technol</a:t>
            </a:r>
            <a:r>
              <a:rPr lang="de-DE" sz="1800" i="1" dirty="0"/>
              <a:t> </a:t>
            </a:r>
            <a:r>
              <a:rPr lang="de-DE" sz="1800" i="1" dirty="0" err="1"/>
              <a:t>Inform</a:t>
            </a:r>
            <a:r>
              <a:rPr lang="de-DE" sz="1800" i="1" dirty="0"/>
              <a:t> </a:t>
            </a:r>
            <a:r>
              <a:rPr lang="de-DE" sz="1800" dirty="0"/>
              <a:t>267 (Sept. 2019), pp. 247–253. </a:t>
            </a:r>
            <a:r>
              <a:rPr lang="de-DE" sz="1800" dirty="0" err="1"/>
              <a:t>doi</a:t>
            </a:r>
            <a:r>
              <a:rPr lang="de-DE" sz="1800" dirty="0"/>
              <a:t>: </a:t>
            </a:r>
            <a:r>
              <a:rPr lang="de-DE" sz="1800" dirty="0">
                <a:hlinkClick r:id="rId9"/>
              </a:rPr>
              <a:t>10.3233/SHTI190834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293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595" y="1445345"/>
            <a:ext cx="11066207" cy="4498255"/>
          </a:xfrm>
        </p:spPr>
        <p:txBody>
          <a:bodyPr/>
          <a:lstStyle/>
          <a:p>
            <a:r>
              <a:rPr lang="de-DE" sz="3600" dirty="0" smtClean="0"/>
              <a:t>MDR-Nutzung in der </a:t>
            </a:r>
            <a:r>
              <a:rPr lang="de-DE" sz="3600" b="1" dirty="0" smtClean="0"/>
              <a:t>German </a:t>
            </a:r>
            <a:r>
              <a:rPr lang="de-DE" sz="3600" b="1" dirty="0" err="1" smtClean="0"/>
              <a:t>Biobank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Node</a:t>
            </a:r>
            <a:r>
              <a:rPr lang="de-DE" sz="3600" b="1" dirty="0" smtClean="0"/>
              <a:t> </a:t>
            </a:r>
            <a:r>
              <a:rPr lang="de-DE" sz="3600" dirty="0" smtClean="0"/>
              <a:t>(GBN)</a:t>
            </a:r>
          </a:p>
          <a:p>
            <a:r>
              <a:rPr lang="de-DE" sz="3600" dirty="0" smtClean="0"/>
              <a:t>Samply.MDR-basiertes ETL in </a:t>
            </a:r>
            <a:r>
              <a:rPr lang="de-DE" sz="3600" b="1" dirty="0" smtClean="0"/>
              <a:t>ADOPT</a:t>
            </a:r>
            <a:r>
              <a:rPr lang="de-DE" sz="3600" dirty="0" smtClean="0"/>
              <a:t> BBMRI-ERIC</a:t>
            </a:r>
          </a:p>
          <a:p>
            <a:r>
              <a:rPr lang="de-DE" sz="3600" dirty="0" smtClean="0"/>
              <a:t>MDR-Nutzung in </a:t>
            </a:r>
            <a:r>
              <a:rPr lang="de-DE" sz="3600" b="1" dirty="0" smtClean="0"/>
              <a:t>MIRACUM</a:t>
            </a:r>
            <a:r>
              <a:rPr lang="de-DE" sz="3600" dirty="0" smtClean="0"/>
              <a:t> (i2b2, li2b2, Data Quality)</a:t>
            </a:r>
          </a:p>
          <a:p>
            <a:r>
              <a:rPr lang="de-DE" sz="3600" b="1" dirty="0" err="1" smtClean="0"/>
              <a:t>Lessons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Learned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5325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für Ihre Aufmerksamkeit!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91200" y="1301544"/>
            <a:ext cx="1981200" cy="47316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GBN</a:t>
            </a:r>
          </a:p>
          <a:p>
            <a:pPr marL="0" indent="0">
              <a:buNone/>
            </a:pPr>
            <a:r>
              <a:rPr lang="de-DE" sz="1600" dirty="0"/>
              <a:t>Daniel P. </a:t>
            </a:r>
            <a:r>
              <a:rPr lang="de-DE" sz="1600" dirty="0" err="1" smtClean="0"/>
              <a:t>Brucker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Michael </a:t>
            </a:r>
            <a:r>
              <a:rPr lang="de-DE" sz="1600" dirty="0" err="1" smtClean="0"/>
              <a:t>Folz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Michael Hummel</a:t>
            </a:r>
            <a:br>
              <a:rPr lang="de-DE" sz="1600" dirty="0" smtClean="0"/>
            </a:br>
            <a:r>
              <a:rPr lang="de-DE" sz="1600" dirty="0" smtClean="0"/>
              <a:t>Dennis Kadioglu</a:t>
            </a:r>
            <a:br>
              <a:rPr lang="de-DE" sz="1600" dirty="0" smtClean="0"/>
            </a:br>
            <a:r>
              <a:rPr lang="de-DE" sz="1600" dirty="0" smtClean="0"/>
              <a:t>Dietmar </a:t>
            </a:r>
            <a:r>
              <a:rPr lang="de-DE" sz="1600" dirty="0" err="1" smtClean="0"/>
              <a:t>Keune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Martin </a:t>
            </a:r>
            <a:r>
              <a:rPr lang="de-DE" sz="1600" dirty="0" err="1" smtClean="0"/>
              <a:t>Lablans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Raphael </a:t>
            </a:r>
            <a:r>
              <a:rPr lang="de-DE" sz="1600" dirty="0"/>
              <a:t>W. </a:t>
            </a:r>
            <a:r>
              <a:rPr lang="de-DE" sz="1600" dirty="0" smtClean="0"/>
              <a:t>Majeed</a:t>
            </a:r>
            <a:br>
              <a:rPr lang="de-DE" sz="1600" dirty="0" smtClean="0"/>
            </a:br>
            <a:r>
              <a:rPr lang="de-DE" sz="1600" dirty="0" smtClean="0"/>
              <a:t>Sebastian Mate</a:t>
            </a:r>
            <a:br>
              <a:rPr lang="de-DE" sz="1600" dirty="0" smtClean="0"/>
            </a:br>
            <a:r>
              <a:rPr lang="de-DE" sz="1600" dirty="0" smtClean="0"/>
              <a:t>Hans-Ulrich Prokosch</a:t>
            </a:r>
            <a:br>
              <a:rPr lang="de-DE" sz="1600" dirty="0" smtClean="0"/>
            </a:br>
            <a:r>
              <a:rPr lang="de-DE" sz="1600" dirty="0" smtClean="0"/>
              <a:t>Karsten Senghas</a:t>
            </a:r>
            <a:br>
              <a:rPr lang="de-DE" sz="1600" dirty="0" smtClean="0"/>
            </a:br>
            <a:r>
              <a:rPr lang="de-DE" sz="1600" dirty="0" smtClean="0"/>
              <a:t>Mark </a:t>
            </a:r>
            <a:r>
              <a:rPr lang="de-DE" sz="1600" dirty="0"/>
              <a:t>R. </a:t>
            </a:r>
            <a:r>
              <a:rPr lang="de-DE" sz="1600" dirty="0" smtClean="0"/>
              <a:t>Stöhr</a:t>
            </a:r>
            <a:br>
              <a:rPr lang="de-DE" sz="1600" dirty="0" smtClean="0"/>
            </a:br>
            <a:r>
              <a:rPr lang="de-DE" sz="1600" dirty="0" smtClean="0"/>
              <a:t>Holger </a:t>
            </a:r>
            <a:r>
              <a:rPr lang="de-DE" sz="1600" dirty="0" err="1" smtClean="0"/>
              <a:t>Storf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Patric </a:t>
            </a:r>
            <a:r>
              <a:rPr lang="de-DE" sz="1600" dirty="0" err="1" smtClean="0"/>
              <a:t>Vormstein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Norman </a:t>
            </a:r>
            <a:r>
              <a:rPr lang="de-DE" sz="1600" dirty="0"/>
              <a:t>Zerbe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7772400" y="1301548"/>
            <a:ext cx="1950780" cy="4731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ADOPT</a:t>
            </a:r>
          </a:p>
          <a:p>
            <a:pPr marL="0" indent="0">
              <a:buNone/>
            </a:pPr>
            <a:r>
              <a:rPr lang="de-DE" sz="1600" dirty="0"/>
              <a:t>Lars </a:t>
            </a:r>
            <a:r>
              <a:rPr lang="de-DE" sz="1600" dirty="0" smtClean="0"/>
              <a:t>Ebert</a:t>
            </a:r>
            <a:br>
              <a:rPr lang="de-DE" sz="1600" dirty="0" smtClean="0"/>
            </a:br>
            <a:r>
              <a:rPr lang="de-DE" sz="1600" dirty="0" err="1" smtClean="0"/>
              <a:t>Niina</a:t>
            </a:r>
            <a:r>
              <a:rPr lang="de-DE" sz="1600" dirty="0" smtClean="0"/>
              <a:t> </a:t>
            </a:r>
            <a:r>
              <a:rPr lang="de-DE" sz="1600" dirty="0" err="1" smtClean="0"/>
              <a:t>Eklund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Petr Holub</a:t>
            </a:r>
            <a:br>
              <a:rPr lang="de-DE" sz="1600" dirty="0" smtClean="0"/>
            </a:br>
            <a:r>
              <a:rPr lang="de-DE" sz="1600" dirty="0" smtClean="0"/>
              <a:t>Michael Hummel</a:t>
            </a:r>
            <a:br>
              <a:rPr lang="de-DE" sz="1600" dirty="0" smtClean="0"/>
            </a:br>
            <a:r>
              <a:rPr lang="de-DE" sz="1600" dirty="0" smtClean="0"/>
              <a:t>Marvin O. </a:t>
            </a:r>
            <a:r>
              <a:rPr lang="de-DE" sz="1600" dirty="0" smtClean="0"/>
              <a:t>Kampf</a:t>
            </a:r>
            <a:br>
              <a:rPr lang="de-DE" sz="1600" dirty="0" smtClean="0"/>
            </a:br>
            <a:r>
              <a:rPr lang="de-DE" sz="1600" dirty="0" smtClean="0"/>
              <a:t>Christian Knell</a:t>
            </a:r>
            <a:br>
              <a:rPr lang="de-DE" sz="1600" dirty="0" smtClean="0"/>
            </a:br>
            <a:r>
              <a:rPr lang="de-DE" sz="1600" dirty="0" smtClean="0"/>
              <a:t>Stefan Kraus</a:t>
            </a:r>
            <a:br>
              <a:rPr lang="de-DE" sz="1600" dirty="0" smtClean="0"/>
            </a:br>
            <a:r>
              <a:rPr lang="de-DE" sz="1600" dirty="0" smtClean="0"/>
              <a:t>Martin </a:t>
            </a:r>
            <a:r>
              <a:rPr lang="de-DE" sz="1600" dirty="0" err="1" smtClean="0"/>
              <a:t>Lablans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Sebastian Mate</a:t>
            </a:r>
            <a:br>
              <a:rPr lang="de-DE" sz="1600" dirty="0" smtClean="0"/>
            </a:br>
            <a:r>
              <a:rPr lang="de-DE" sz="1600" dirty="0" smtClean="0"/>
              <a:t>Hans-Ulrich Prokosch</a:t>
            </a:r>
            <a:br>
              <a:rPr lang="de-DE" sz="1600" dirty="0" smtClean="0"/>
            </a:br>
            <a:r>
              <a:rPr lang="de-DE" sz="1600" dirty="0" err="1" smtClean="0"/>
              <a:t>Rumyana</a:t>
            </a:r>
            <a:r>
              <a:rPr lang="de-DE" sz="1600" dirty="0" smtClean="0"/>
              <a:t> </a:t>
            </a:r>
            <a:r>
              <a:rPr lang="de-DE" sz="1600" dirty="0" err="1" smtClean="0"/>
              <a:t>Proynova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Wolfgang </a:t>
            </a:r>
            <a:r>
              <a:rPr lang="de-DE" sz="1600" dirty="0" err="1" smtClean="0"/>
              <a:t>Rödle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Christina Schüttler</a:t>
            </a:r>
            <a:br>
              <a:rPr lang="de-DE" sz="1600" dirty="0" smtClean="0"/>
            </a:br>
            <a:r>
              <a:rPr lang="de-DE" sz="1600" dirty="0" err="1" smtClean="0"/>
              <a:t>Kaisa</a:t>
            </a:r>
            <a:r>
              <a:rPr lang="de-DE" sz="1600" dirty="0" smtClean="0"/>
              <a:t> </a:t>
            </a:r>
            <a:r>
              <a:rPr lang="de-DE" sz="1600" dirty="0" err="1"/>
              <a:t>Silander</a:t>
            </a:r>
            <a:endParaRPr lang="de-DE" sz="16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9723180" y="1301544"/>
            <a:ext cx="2276475" cy="47316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5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MIRACUM</a:t>
            </a:r>
          </a:p>
          <a:p>
            <a:pPr marL="0" indent="0">
              <a:buNone/>
            </a:pPr>
            <a:r>
              <a:rPr lang="de-DE" sz="1600" dirty="0"/>
              <a:t>Franziska </a:t>
            </a:r>
            <a:r>
              <a:rPr lang="de-DE" sz="1600" dirty="0" smtClean="0"/>
              <a:t>Bathelt</a:t>
            </a:r>
            <a:br>
              <a:rPr lang="de-DE" sz="1600" dirty="0" smtClean="0"/>
            </a:br>
            <a:r>
              <a:rPr lang="de-DE" sz="1600" dirty="0" smtClean="0"/>
              <a:t>Noemi Deppenwiese</a:t>
            </a:r>
            <a:br>
              <a:rPr lang="de-DE" sz="1600" dirty="0" smtClean="0"/>
            </a:br>
            <a:r>
              <a:rPr lang="de-DE" sz="1600" dirty="0" smtClean="0"/>
              <a:t>Michael </a:t>
            </a:r>
            <a:r>
              <a:rPr lang="de-DE" sz="1600" dirty="0" err="1" smtClean="0"/>
              <a:t>Folz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Thomas Ganslandt</a:t>
            </a:r>
            <a:br>
              <a:rPr lang="de-DE" sz="1600" dirty="0" smtClean="0"/>
            </a:br>
            <a:r>
              <a:rPr lang="de-DE" sz="1600" dirty="0" smtClean="0"/>
              <a:t>Tobias Gradinger</a:t>
            </a:r>
            <a:br>
              <a:rPr lang="de-DE" sz="1600" dirty="0" smtClean="0"/>
            </a:br>
            <a:r>
              <a:rPr lang="de-DE" sz="1600" dirty="0" smtClean="0"/>
              <a:t>Julian Gruendner</a:t>
            </a:r>
            <a:br>
              <a:rPr lang="de-DE" sz="1600" dirty="0" smtClean="0"/>
            </a:br>
            <a:r>
              <a:rPr lang="de-DE" sz="1600" dirty="0" smtClean="0"/>
              <a:t>Mirko Gruhl</a:t>
            </a:r>
            <a:br>
              <a:rPr lang="de-DE" sz="1600" dirty="0" smtClean="0"/>
            </a:br>
            <a:r>
              <a:rPr lang="de-DE" sz="1600" dirty="0" smtClean="0"/>
              <a:t>Dennis Kadioglu</a:t>
            </a:r>
            <a:br>
              <a:rPr lang="de-DE" sz="1600" dirty="0" smtClean="0"/>
            </a:br>
            <a:r>
              <a:rPr lang="de-DE" sz="1600" dirty="0" smtClean="0"/>
              <a:t>Gaetan Kamdje-Wabo</a:t>
            </a:r>
            <a:br>
              <a:rPr lang="de-DE" sz="1600" dirty="0" smtClean="0"/>
            </a:br>
            <a:r>
              <a:rPr lang="de-DE" sz="1600" dirty="0" smtClean="0"/>
              <a:t>Marvin </a:t>
            </a:r>
            <a:r>
              <a:rPr lang="de-DE" sz="1600" dirty="0"/>
              <a:t>O. </a:t>
            </a:r>
            <a:r>
              <a:rPr lang="de-DE" sz="1600" dirty="0" smtClean="0"/>
              <a:t>Kampf</a:t>
            </a:r>
            <a:br>
              <a:rPr lang="de-DE" sz="1600" dirty="0" smtClean="0"/>
            </a:br>
            <a:r>
              <a:rPr lang="de-DE" sz="1600" dirty="0" smtClean="0"/>
              <a:t>Lorenz </a:t>
            </a:r>
            <a:r>
              <a:rPr lang="de-DE" sz="1600" dirty="0"/>
              <a:t>A. </a:t>
            </a:r>
            <a:r>
              <a:rPr lang="de-DE" sz="1600" dirty="0" smtClean="0"/>
              <a:t>Kapsner</a:t>
            </a:r>
            <a:br>
              <a:rPr lang="de-DE" sz="1600" dirty="0" smtClean="0"/>
            </a:br>
            <a:r>
              <a:rPr lang="de-DE" sz="1600" dirty="0" smtClean="0"/>
              <a:t>Detlef Kraska</a:t>
            </a:r>
            <a:br>
              <a:rPr lang="de-DE" sz="1600" dirty="0" smtClean="0"/>
            </a:br>
            <a:r>
              <a:rPr lang="de-DE" sz="1600" dirty="0" smtClean="0"/>
              <a:t>Jonathan Mang</a:t>
            </a:r>
            <a:br>
              <a:rPr lang="de-DE" sz="1600" dirty="0" smtClean="0"/>
            </a:br>
            <a:r>
              <a:rPr lang="de-DE" sz="1600" dirty="0" smtClean="0"/>
              <a:t>Sebastian Mate</a:t>
            </a:r>
            <a:br>
              <a:rPr lang="de-DE" sz="1600" dirty="0" smtClean="0"/>
            </a:br>
            <a:r>
              <a:rPr lang="de-DE" sz="1600" dirty="0" smtClean="0"/>
              <a:t>Hans-Ulrich Prokosch</a:t>
            </a:r>
            <a:br>
              <a:rPr lang="de-DE" sz="1600" dirty="0" smtClean="0"/>
            </a:br>
            <a:r>
              <a:rPr lang="de-DE" sz="1600" dirty="0" smtClean="0"/>
              <a:t>Susanne </a:t>
            </a:r>
            <a:r>
              <a:rPr lang="de-DE" sz="1600" dirty="0"/>
              <a:t>A. </a:t>
            </a:r>
            <a:r>
              <a:rPr lang="de-DE" sz="1600" dirty="0" smtClean="0"/>
              <a:t>Seuchter</a:t>
            </a:r>
            <a:br>
              <a:rPr lang="de-DE" sz="1600" dirty="0" smtClean="0"/>
            </a:br>
            <a:r>
              <a:rPr lang="de-DE" sz="1600" dirty="0" smtClean="0"/>
              <a:t>Holger </a:t>
            </a:r>
            <a:r>
              <a:rPr lang="de-DE" sz="1600" dirty="0" err="1" smtClean="0"/>
              <a:t>Storf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Abishaa </a:t>
            </a:r>
            <a:r>
              <a:rPr lang="de-DE" sz="1600" dirty="0"/>
              <a:t>Vengadeswaran</a:t>
            </a:r>
          </a:p>
        </p:txBody>
      </p:sp>
      <p:sp>
        <p:nvSpPr>
          <p:cNvPr id="9" name="Rechteck 8"/>
          <p:cNvSpPr/>
          <p:nvPr/>
        </p:nvSpPr>
        <p:spPr>
          <a:xfrm rot="21389096">
            <a:off x="343508" y="1992189"/>
            <a:ext cx="4174913" cy="1548635"/>
          </a:xfrm>
          <a:prstGeom prst="rect">
            <a:avLst/>
          </a:prstGeom>
          <a:gradFill>
            <a:gsLst>
              <a:gs pos="0">
                <a:srgbClr val="FFFFAB"/>
              </a:gs>
              <a:gs pos="100000">
                <a:srgbClr val="FFFFD5"/>
              </a:gs>
            </a:gsLst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Bei</a:t>
            </a:r>
            <a:r>
              <a:rPr lang="en-US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Fragen</a:t>
            </a:r>
            <a:r>
              <a:rPr lang="en-US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r>
              <a:rPr lang="en-US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US" sz="1200" b="1" i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sebastian.mate@uk-erlangen.de</a:t>
            </a:r>
            <a:endParaRPr lang="en-US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791200" y="5501763"/>
            <a:ext cx="3389055" cy="53139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253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sz="1600" b="0" i="1" dirty="0" smtClean="0"/>
              <a:t>(</a:t>
            </a:r>
            <a:r>
              <a:rPr lang="de-DE" sz="1600" b="0" i="1" dirty="0" smtClean="0"/>
              <a:t>alphabetische Sortierung)</a:t>
            </a:r>
            <a:endParaRPr lang="de-DE" sz="1600" b="0" i="1" dirty="0"/>
          </a:p>
        </p:txBody>
      </p:sp>
    </p:spTree>
    <p:extLst>
      <p:ext uri="{BB962C8B-B14F-4D97-AF65-F5344CB8AC3E}">
        <p14:creationId xmlns:p14="http://schemas.microsoft.com/office/powerpoint/2010/main" val="27577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MDR-Nutzung in der German </a:t>
            </a:r>
            <a:r>
              <a:rPr lang="de-DE" dirty="0" err="1"/>
              <a:t>Biobank</a:t>
            </a:r>
            <a:r>
              <a:rPr lang="de-DE" dirty="0"/>
              <a:t> </a:t>
            </a:r>
            <a:r>
              <a:rPr lang="de-DE" dirty="0" err="1"/>
              <a:t>Node</a:t>
            </a:r>
            <a:r>
              <a:rPr lang="de-DE" dirty="0"/>
              <a:t> (GBN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595" y="1445345"/>
            <a:ext cx="11066207" cy="496498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BBMRI-ERIC, GBN </a:t>
            </a:r>
            <a:r>
              <a:rPr lang="en-US" sz="2400" b="1" dirty="0" smtClean="0"/>
              <a:t>und </a:t>
            </a:r>
            <a:r>
              <a:rPr lang="en-US" sz="2400" b="1" dirty="0"/>
              <a:t>GBA: </a:t>
            </a:r>
          </a:p>
          <a:p>
            <a:pPr marL="342900" indent="-342900"/>
            <a:r>
              <a:rPr lang="en-US" sz="2400" dirty="0"/>
              <a:t>BBMRI-ERIC: </a:t>
            </a:r>
            <a:r>
              <a:rPr lang="en-US" sz="2400" b="1" dirty="0"/>
              <a:t>B</a:t>
            </a:r>
            <a:r>
              <a:rPr lang="en-US" sz="2400" dirty="0"/>
              <a:t>iobanking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B</a:t>
            </a:r>
            <a:r>
              <a:rPr lang="en-US" sz="2400" dirty="0" err="1" smtClean="0"/>
              <a:t>io</a:t>
            </a:r>
            <a:r>
              <a:rPr lang="en-US" sz="2400" b="1" dirty="0" err="1" smtClean="0"/>
              <a:t>M</a:t>
            </a:r>
            <a:r>
              <a:rPr lang="en-US" sz="2400" dirty="0" err="1" smtClean="0"/>
              <a:t>olecular</a:t>
            </a:r>
            <a:r>
              <a:rPr lang="en-US" sz="2400" dirty="0" smtClean="0"/>
              <a:t> resources </a:t>
            </a:r>
            <a:r>
              <a:rPr lang="en-US" sz="2400" b="1" dirty="0" smtClean="0"/>
              <a:t>R</a:t>
            </a:r>
            <a:r>
              <a:rPr lang="en-US" sz="2400" dirty="0" smtClean="0"/>
              <a:t>esearch </a:t>
            </a:r>
            <a:r>
              <a:rPr lang="en-US" sz="2400" b="1" dirty="0"/>
              <a:t>I</a:t>
            </a:r>
            <a:r>
              <a:rPr lang="en-US" sz="2400" dirty="0"/>
              <a:t>nfrastructure</a:t>
            </a:r>
          </a:p>
          <a:p>
            <a:pPr marL="342900" indent="-342900"/>
            <a:r>
              <a:rPr lang="en-US" sz="2400" dirty="0"/>
              <a:t>GBN: </a:t>
            </a:r>
            <a:r>
              <a:rPr lang="en-US" sz="2400" b="1" dirty="0"/>
              <a:t>G</a:t>
            </a:r>
            <a:r>
              <a:rPr lang="en-US" sz="2400" dirty="0"/>
              <a:t>erman </a:t>
            </a:r>
            <a:r>
              <a:rPr lang="en-US" sz="2400" b="1" dirty="0"/>
              <a:t>B</a:t>
            </a:r>
            <a:r>
              <a:rPr lang="en-US" sz="2400" dirty="0"/>
              <a:t>iobank </a:t>
            </a:r>
            <a:r>
              <a:rPr lang="en-US" sz="2400" b="1" dirty="0"/>
              <a:t>N</a:t>
            </a:r>
            <a:r>
              <a:rPr lang="en-US" sz="2400" dirty="0"/>
              <a:t>ode</a:t>
            </a:r>
          </a:p>
          <a:p>
            <a:pPr marL="342900" indent="-342900"/>
            <a:r>
              <a:rPr lang="en-US" sz="2400" dirty="0"/>
              <a:t>GBA: </a:t>
            </a:r>
            <a:r>
              <a:rPr lang="en-US" sz="2400" b="1" dirty="0"/>
              <a:t>G</a:t>
            </a:r>
            <a:r>
              <a:rPr lang="en-US" sz="2400" dirty="0"/>
              <a:t>erman </a:t>
            </a:r>
            <a:r>
              <a:rPr lang="en-US" sz="2400" b="1" dirty="0"/>
              <a:t>B</a:t>
            </a:r>
            <a:r>
              <a:rPr lang="en-US" sz="2400" dirty="0"/>
              <a:t>iobank </a:t>
            </a:r>
            <a:r>
              <a:rPr lang="en-US" sz="2400" b="1" dirty="0"/>
              <a:t>A</a:t>
            </a:r>
            <a:r>
              <a:rPr lang="en-US" sz="2400" dirty="0"/>
              <a:t>lliance </a:t>
            </a:r>
            <a:r>
              <a:rPr lang="en-US" sz="2400" dirty="0" smtClean="0"/>
              <a:t>(</a:t>
            </a:r>
            <a:r>
              <a:rPr lang="en-US" sz="2400" dirty="0" err="1" smtClean="0"/>
              <a:t>Nachfolgeprojekt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de-DE" sz="2400" b="1" dirty="0"/>
              <a:t>GBN: Entwicklung eines Prototyps für den deutschen BBMRI-Knoten</a:t>
            </a:r>
          </a:p>
          <a:p>
            <a:r>
              <a:rPr lang="de-DE" sz="2400" dirty="0" smtClean="0"/>
              <a:t>Aufbau </a:t>
            </a:r>
            <a:r>
              <a:rPr lang="de-DE" sz="2400" dirty="0"/>
              <a:t>eines institutionenübergreifenden Biobanknetzwerks, um den Austausch von Biomaterialproben zu ermöglichen</a:t>
            </a:r>
          </a:p>
          <a:p>
            <a:r>
              <a:rPr lang="de-DE" sz="2400" dirty="0" smtClean="0"/>
              <a:t>Soll die Suche </a:t>
            </a:r>
            <a:r>
              <a:rPr lang="de-DE" sz="2400" dirty="0"/>
              <a:t>nach Proben im gesamten </a:t>
            </a:r>
            <a:r>
              <a:rPr lang="de-DE" sz="2400" dirty="0" smtClean="0"/>
              <a:t>Netzwerk erlauben</a:t>
            </a:r>
            <a:endParaRPr lang="de-DE" sz="2400" dirty="0"/>
          </a:p>
          <a:p>
            <a:r>
              <a:rPr lang="de-DE" sz="2400" dirty="0"/>
              <a:t>Die Daten werden lokal gespeichert und verlassen nie die </a:t>
            </a:r>
            <a:r>
              <a:rPr lang="de-DE" sz="2400" dirty="0" err="1"/>
              <a:t>Biobank</a:t>
            </a:r>
            <a:endParaRPr lang="de-DE" sz="2400" dirty="0"/>
          </a:p>
          <a:p>
            <a:r>
              <a:rPr lang="de-DE" sz="2400" dirty="0"/>
              <a:t>Pilotiert mit vier deutschen Biobanken</a:t>
            </a:r>
          </a:p>
        </p:txBody>
      </p:sp>
      <p:pic>
        <p:nvPicPr>
          <p:cNvPr id="5" name="Picture 11" descr="http://bbmri.de/image/company_logo?img_id=10736&amp;t=1505213131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6176966"/>
            <a:ext cx="1704975" cy="59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MDR-Nutzung in der German </a:t>
            </a:r>
            <a:r>
              <a:rPr lang="de-DE" dirty="0" err="1"/>
              <a:t>Biobank</a:t>
            </a:r>
            <a:r>
              <a:rPr lang="de-DE" dirty="0"/>
              <a:t> </a:t>
            </a:r>
            <a:r>
              <a:rPr lang="de-DE" dirty="0" err="1"/>
              <a:t>Node</a:t>
            </a:r>
            <a:r>
              <a:rPr lang="de-DE" dirty="0"/>
              <a:t> (GBN)</a:t>
            </a:r>
          </a:p>
        </p:txBody>
      </p:sp>
      <p:pic>
        <p:nvPicPr>
          <p:cNvPr id="4" name="Picture 11" descr="http://bbmri.de/image/company_logo?img_id=10736&amp;t=15052131316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4" y="6176966"/>
            <a:ext cx="1704975" cy="59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hteck 38"/>
          <p:cNvSpPr/>
          <p:nvPr/>
        </p:nvSpPr>
        <p:spPr>
          <a:xfrm>
            <a:off x="538071" y="1482249"/>
            <a:ext cx="11015753" cy="4542201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97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</a:ln>
          <a:effectLst>
            <a:outerShdw blurRad="304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de-DE" sz="2000" dirty="0"/>
          </a:p>
        </p:txBody>
      </p:sp>
      <p:sp>
        <p:nvSpPr>
          <p:cNvPr id="40" name="Textfeld 39"/>
          <p:cNvSpPr txBox="1"/>
          <p:nvPr/>
        </p:nvSpPr>
        <p:spPr>
          <a:xfrm>
            <a:off x="811969" y="5859278"/>
            <a:ext cx="1695564" cy="3176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 dirty="0" err="1" smtClean="0"/>
              <a:t>Architecture</a:t>
            </a:r>
            <a:r>
              <a:rPr lang="de-DE" sz="2000" b="1" dirty="0" smtClean="0"/>
              <a:t> 1</a:t>
            </a:r>
            <a:endParaRPr lang="de-DE" sz="2000" b="1" dirty="0"/>
          </a:p>
        </p:txBody>
      </p:sp>
      <p:sp>
        <p:nvSpPr>
          <p:cNvPr id="41" name="Rechteck 40"/>
          <p:cNvSpPr/>
          <p:nvPr/>
        </p:nvSpPr>
        <p:spPr>
          <a:xfrm>
            <a:off x="1418941" y="4187373"/>
            <a:ext cx="3491693" cy="155240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Search: </a:t>
            </a:r>
            <a:r>
              <a:rPr lang="de-DE" sz="1400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Samply.Share</a:t>
            </a:r>
            <a:r>
              <a:rPr lang="de-DE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 (Central)</a:t>
            </a:r>
          </a:p>
        </p:txBody>
      </p:sp>
      <p:sp>
        <p:nvSpPr>
          <p:cNvPr id="42" name="Rechteck 41"/>
          <p:cNvSpPr/>
          <p:nvPr/>
        </p:nvSpPr>
        <p:spPr>
          <a:xfrm>
            <a:off x="1418944" y="1833235"/>
            <a:ext cx="3491693" cy="110100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Search: i2b2 (Central)</a:t>
            </a:r>
          </a:p>
        </p:txBody>
      </p:sp>
      <p:cxnSp>
        <p:nvCxnSpPr>
          <p:cNvPr id="43" name="Gerade Verbindung 235"/>
          <p:cNvCxnSpPr/>
          <p:nvPr/>
        </p:nvCxnSpPr>
        <p:spPr>
          <a:xfrm flipV="1">
            <a:off x="5179781" y="2829003"/>
            <a:ext cx="1066833" cy="2298652"/>
          </a:xfrm>
          <a:prstGeom prst="line">
            <a:avLst/>
          </a:prstGeom>
          <a:noFill/>
          <a:ln w="1270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4" name="Gerade Verbindung 236"/>
          <p:cNvCxnSpPr/>
          <p:nvPr/>
        </p:nvCxnSpPr>
        <p:spPr>
          <a:xfrm>
            <a:off x="2432305" y="2519823"/>
            <a:ext cx="1674485" cy="0"/>
          </a:xfrm>
          <a:prstGeom prst="line">
            <a:avLst/>
          </a:prstGeom>
          <a:noFill/>
          <a:ln w="127000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45" name="Rechteck 44"/>
          <p:cNvSpPr/>
          <p:nvPr/>
        </p:nvSpPr>
        <p:spPr>
          <a:xfrm>
            <a:off x="2809440" y="2214237"/>
            <a:ext cx="854005" cy="574176"/>
          </a:xfrm>
          <a:prstGeom prst="rect">
            <a:avLst/>
          </a:prstGeom>
          <a:solidFill>
            <a:srgbClr val="00B0F0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DE" sz="16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li2b2 Server</a:t>
            </a:r>
          </a:p>
        </p:txBody>
      </p:sp>
      <p:sp>
        <p:nvSpPr>
          <p:cNvPr id="46" name="Rechteck 45"/>
          <p:cNvSpPr/>
          <p:nvPr/>
        </p:nvSpPr>
        <p:spPr>
          <a:xfrm>
            <a:off x="1556705" y="4534032"/>
            <a:ext cx="3114471" cy="10511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>
              <a:defRPr/>
            </a:pPr>
            <a:r>
              <a:rPr lang="de-DE" sz="1400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Samply.Share</a:t>
            </a:r>
            <a:r>
              <a:rPr lang="de-DE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 Broker</a:t>
            </a:r>
          </a:p>
        </p:txBody>
      </p:sp>
      <p:cxnSp>
        <p:nvCxnSpPr>
          <p:cNvPr id="47" name="Gerade Verbindung 239"/>
          <p:cNvCxnSpPr/>
          <p:nvPr/>
        </p:nvCxnSpPr>
        <p:spPr>
          <a:xfrm flipV="1">
            <a:off x="1120316" y="2519823"/>
            <a:ext cx="0" cy="2648714"/>
          </a:xfrm>
          <a:prstGeom prst="line">
            <a:avLst/>
          </a:prstGeom>
          <a:noFill/>
          <a:ln w="12700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8" name="Gerade Verbindung 240"/>
          <p:cNvCxnSpPr/>
          <p:nvPr/>
        </p:nvCxnSpPr>
        <p:spPr>
          <a:xfrm flipH="1">
            <a:off x="1052513" y="2511691"/>
            <a:ext cx="656767" cy="0"/>
          </a:xfrm>
          <a:prstGeom prst="line">
            <a:avLst/>
          </a:prstGeom>
          <a:noFill/>
          <a:ln w="127000" cap="flat" cmpd="sng" algn="ctr">
            <a:solidFill>
              <a:srgbClr val="00B050"/>
            </a:solidFill>
            <a:prstDash val="solid"/>
            <a:headEnd type="triangle" w="sm" len="sm"/>
            <a:tailEnd type="none"/>
          </a:ln>
          <a:effectLst/>
        </p:spPr>
      </p:cxnSp>
      <p:cxnSp>
        <p:nvCxnSpPr>
          <p:cNvPr id="49" name="Gerade Verbindung 241"/>
          <p:cNvCxnSpPr/>
          <p:nvPr/>
        </p:nvCxnSpPr>
        <p:spPr>
          <a:xfrm flipH="1">
            <a:off x="1052513" y="5127647"/>
            <a:ext cx="656765" cy="8"/>
          </a:xfrm>
          <a:prstGeom prst="line">
            <a:avLst/>
          </a:prstGeom>
          <a:noFill/>
          <a:ln w="127000" cap="flat" cmpd="sng" algn="ctr">
            <a:solidFill>
              <a:srgbClr val="00B050"/>
            </a:solidFill>
            <a:prstDash val="solid"/>
            <a:headEnd type="triangle" w="sm" len="sm"/>
            <a:tailEnd type="none"/>
          </a:ln>
          <a:effectLst/>
        </p:spPr>
      </p:cxnSp>
      <p:sp>
        <p:nvSpPr>
          <p:cNvPr id="50" name="Rechteck 49"/>
          <p:cNvSpPr/>
          <p:nvPr/>
        </p:nvSpPr>
        <p:spPr>
          <a:xfrm>
            <a:off x="1709280" y="2212276"/>
            <a:ext cx="854005" cy="574176"/>
          </a:xfrm>
          <a:prstGeom prst="rect">
            <a:avLst/>
          </a:prstGeom>
          <a:solidFill>
            <a:srgbClr val="00B0F0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i2b2 Webclient</a:t>
            </a:r>
          </a:p>
        </p:txBody>
      </p:sp>
      <p:cxnSp>
        <p:nvCxnSpPr>
          <p:cNvPr id="51" name="Gerade Verbindung 243"/>
          <p:cNvCxnSpPr/>
          <p:nvPr/>
        </p:nvCxnSpPr>
        <p:spPr>
          <a:xfrm>
            <a:off x="5312907" y="2430518"/>
            <a:ext cx="3655" cy="620204"/>
          </a:xfrm>
          <a:prstGeom prst="lin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tailEnd type="none" w="sm" len="sm"/>
          </a:ln>
          <a:effectLst/>
        </p:spPr>
      </p:cxnSp>
      <p:cxnSp>
        <p:nvCxnSpPr>
          <p:cNvPr id="52" name="Gerade Verbindung 244"/>
          <p:cNvCxnSpPr/>
          <p:nvPr/>
        </p:nvCxnSpPr>
        <p:spPr>
          <a:xfrm flipH="1">
            <a:off x="4671178" y="2482275"/>
            <a:ext cx="705023" cy="0"/>
          </a:xfrm>
          <a:prstGeom prst="line">
            <a:avLst/>
          </a:prstGeom>
          <a:noFill/>
          <a:ln w="1270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3" name="Rechteck 52"/>
          <p:cNvSpPr/>
          <p:nvPr/>
        </p:nvSpPr>
        <p:spPr>
          <a:xfrm>
            <a:off x="3899202" y="2230002"/>
            <a:ext cx="845862" cy="574175"/>
          </a:xfrm>
          <a:prstGeom prst="rect">
            <a:avLst/>
          </a:prstGeom>
          <a:gradFill>
            <a:gsLst>
              <a:gs pos="100000">
                <a:srgbClr val="FF0000"/>
              </a:gs>
              <a:gs pos="0">
                <a:srgbClr val="00B0F0"/>
              </a:gs>
            </a:gsLst>
            <a:lin ang="0" scaled="0"/>
          </a:gra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Query </a:t>
            </a:r>
            <a:r>
              <a:rPr lang="en-US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Translator</a:t>
            </a:r>
          </a:p>
        </p:txBody>
      </p:sp>
      <p:cxnSp>
        <p:nvCxnSpPr>
          <p:cNvPr id="54" name="Gerade Verbindung 246"/>
          <p:cNvCxnSpPr/>
          <p:nvPr/>
        </p:nvCxnSpPr>
        <p:spPr>
          <a:xfrm flipH="1">
            <a:off x="4468099" y="3020425"/>
            <a:ext cx="856071" cy="1842750"/>
          </a:xfrm>
          <a:prstGeom prst="lin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tailEnd type="triangle" w="sm" len="sm"/>
          </a:ln>
          <a:effectLst/>
        </p:spPr>
      </p:cxnSp>
      <p:sp>
        <p:nvSpPr>
          <p:cNvPr id="55" name="Rechteck 54"/>
          <p:cNvSpPr/>
          <p:nvPr/>
        </p:nvSpPr>
        <p:spPr>
          <a:xfrm>
            <a:off x="1737901" y="3054798"/>
            <a:ext cx="2874607" cy="100184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>
              <a:defRPr/>
            </a:pPr>
            <a:r>
              <a:rPr lang="de-DE" sz="1400" b="1" kern="0" dirty="0" err="1">
                <a:solidFill>
                  <a:prstClr val="black"/>
                </a:solidFill>
                <a:ea typeface="ＭＳ Ｐゴシック" charset="0"/>
              </a:rPr>
              <a:t>Terminology</a:t>
            </a:r>
            <a:r>
              <a:rPr lang="de-DE" sz="1400" b="1" kern="0" dirty="0">
                <a:solidFill>
                  <a:prstClr val="black"/>
                </a:solidFill>
                <a:ea typeface="ＭＳ Ｐゴシック" charset="0"/>
              </a:rPr>
              <a:t> Management </a:t>
            </a:r>
            <a:r>
              <a:rPr lang="de-DE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(Central)</a:t>
            </a:r>
          </a:p>
        </p:txBody>
      </p:sp>
      <p:cxnSp>
        <p:nvCxnSpPr>
          <p:cNvPr id="56" name="Gerade Verbindung 253"/>
          <p:cNvCxnSpPr/>
          <p:nvPr/>
        </p:nvCxnSpPr>
        <p:spPr>
          <a:xfrm flipH="1">
            <a:off x="1170870" y="3639360"/>
            <a:ext cx="1152498" cy="0"/>
          </a:xfrm>
          <a:prstGeom prst="line">
            <a:avLst/>
          </a:prstGeom>
          <a:noFill/>
          <a:ln w="127000" cap="flat" cmpd="sng" algn="ctr">
            <a:solidFill>
              <a:srgbClr val="00B050"/>
            </a:solidFill>
            <a:prstDash val="solid"/>
          </a:ln>
          <a:effectLst/>
        </p:spPr>
      </p:cxnSp>
      <p:sp>
        <p:nvSpPr>
          <p:cNvPr id="57" name="Rechteck 56"/>
          <p:cNvSpPr/>
          <p:nvPr/>
        </p:nvSpPr>
        <p:spPr>
          <a:xfrm>
            <a:off x="1883391" y="3377924"/>
            <a:ext cx="2115501" cy="5638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>
              <a:defRPr/>
            </a:pPr>
            <a:r>
              <a:rPr lang="de-DE" sz="1400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Samply.MDR</a:t>
            </a:r>
            <a:endParaRPr lang="de-DE" sz="1400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8" name="Flussdiagramm: Magnetplattenspeicher 57"/>
          <p:cNvSpPr/>
          <p:nvPr/>
        </p:nvSpPr>
        <p:spPr>
          <a:xfrm>
            <a:off x="3140440" y="3457554"/>
            <a:ext cx="396056" cy="371769"/>
          </a:xfrm>
          <a:prstGeom prst="flowChartMagneticDisk">
            <a:avLst/>
          </a:prstGeom>
          <a:solidFill>
            <a:srgbClr val="FFFAB9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>
              <a:defRPr/>
            </a:pPr>
            <a:endParaRPr lang="de-DE" sz="2000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72574" y="3056157"/>
            <a:ext cx="933586" cy="413344"/>
          </a:xfrm>
          <a:prstGeom prst="rect">
            <a:avLst/>
          </a:prstGeom>
          <a:solidFill>
            <a:srgbClr val="00B050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Ontology</a:t>
            </a:r>
            <a:r>
              <a:rPr lang="de-DE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 Generator</a:t>
            </a:r>
          </a:p>
        </p:txBody>
      </p:sp>
      <p:sp>
        <p:nvSpPr>
          <p:cNvPr id="60" name="Rechteck 59"/>
          <p:cNvSpPr/>
          <p:nvPr/>
        </p:nvSpPr>
        <p:spPr>
          <a:xfrm>
            <a:off x="6888092" y="1647421"/>
            <a:ext cx="854005" cy="4274221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de-DE" sz="2000"/>
          </a:p>
        </p:txBody>
      </p:sp>
      <p:sp>
        <p:nvSpPr>
          <p:cNvPr id="61" name="Rechteck 60"/>
          <p:cNvSpPr/>
          <p:nvPr/>
        </p:nvSpPr>
        <p:spPr>
          <a:xfrm>
            <a:off x="8902457" y="1647423"/>
            <a:ext cx="854005" cy="4274221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de-DE" sz="2000"/>
          </a:p>
        </p:txBody>
      </p:sp>
      <p:sp>
        <p:nvSpPr>
          <p:cNvPr id="62" name="Rechteck 61"/>
          <p:cNvSpPr/>
          <p:nvPr/>
        </p:nvSpPr>
        <p:spPr>
          <a:xfrm>
            <a:off x="7894090" y="1647421"/>
            <a:ext cx="854005" cy="4274221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de-DE" sz="2000"/>
          </a:p>
        </p:txBody>
      </p:sp>
      <p:sp>
        <p:nvSpPr>
          <p:cNvPr id="63" name="Rechteck 62"/>
          <p:cNvSpPr/>
          <p:nvPr/>
        </p:nvSpPr>
        <p:spPr>
          <a:xfrm>
            <a:off x="6471784" y="1833236"/>
            <a:ext cx="4757372" cy="160101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>
              <a:defRPr/>
            </a:pPr>
            <a:r>
              <a:rPr lang="de-DE" sz="1400" b="1" kern="0" dirty="0">
                <a:solidFill>
                  <a:prstClr val="black"/>
                </a:solidFill>
                <a:ea typeface="ＭＳ Ｐゴシック" charset="0"/>
              </a:rPr>
              <a:t>Biobank </a:t>
            </a:r>
            <a:r>
              <a:rPr lang="de-DE" sz="1400" b="1" kern="0" dirty="0" err="1">
                <a:solidFill>
                  <a:prstClr val="black"/>
                </a:solidFill>
                <a:ea typeface="ＭＳ Ｐゴシック" charset="0"/>
              </a:rPr>
              <a:t>with</a:t>
            </a:r>
            <a:r>
              <a:rPr lang="de-DE" sz="1400" b="1" kern="0" dirty="0">
                <a:solidFill>
                  <a:prstClr val="black"/>
                </a:solidFill>
                <a:ea typeface="ＭＳ Ｐゴシック" charset="0"/>
              </a:rPr>
              <a:t> DWH </a:t>
            </a:r>
            <a:r>
              <a:rPr lang="de-DE" sz="1400" b="1" kern="0" dirty="0" err="1">
                <a:solidFill>
                  <a:prstClr val="black"/>
                </a:solidFill>
                <a:ea typeface="ＭＳ Ｐゴシック" charset="0"/>
              </a:rPr>
              <a:t>based</a:t>
            </a:r>
            <a:r>
              <a:rPr lang="de-DE" sz="1400" b="1" kern="0" dirty="0">
                <a:solidFill>
                  <a:prstClr val="black"/>
                </a:solidFill>
                <a:ea typeface="ＭＳ Ｐゴシック" charset="0"/>
              </a:rPr>
              <a:t> on i2b2 (Erlangen, Gießen)</a:t>
            </a:r>
            <a:endParaRPr lang="de-DE" sz="1400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6745831" y="2232743"/>
            <a:ext cx="3114666" cy="10479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>
              <a:defRPr/>
            </a:pPr>
            <a:r>
              <a:rPr lang="de-DE" sz="1400" b="1" kern="0" dirty="0" err="1">
                <a:solidFill>
                  <a:prstClr val="black"/>
                </a:solidFill>
                <a:ea typeface="ＭＳ Ｐゴシック" charset="0"/>
              </a:rPr>
              <a:t>Samply.Share</a:t>
            </a:r>
            <a:r>
              <a:rPr lang="de-DE" sz="1400" b="1" kern="0" dirty="0">
                <a:solidFill>
                  <a:prstClr val="black"/>
                </a:solidFill>
                <a:ea typeface="ＭＳ Ｐゴシック" charset="0"/>
              </a:rPr>
              <a:t> Client</a:t>
            </a:r>
          </a:p>
        </p:txBody>
      </p:sp>
      <p:cxnSp>
        <p:nvCxnSpPr>
          <p:cNvPr id="65" name="Gerade Verbindung 225"/>
          <p:cNvCxnSpPr/>
          <p:nvPr/>
        </p:nvCxnSpPr>
        <p:spPr>
          <a:xfrm flipV="1">
            <a:off x="7250211" y="2858554"/>
            <a:ext cx="1417844" cy="3453"/>
          </a:xfrm>
          <a:prstGeom prst="line">
            <a:avLst/>
          </a:prstGeom>
          <a:noFill/>
          <a:ln w="1270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66" name="Rechteck 65"/>
          <p:cNvSpPr/>
          <p:nvPr/>
        </p:nvSpPr>
        <p:spPr>
          <a:xfrm>
            <a:off x="6888092" y="2503528"/>
            <a:ext cx="854005" cy="703325"/>
          </a:xfrm>
          <a:prstGeom prst="rect">
            <a:avLst/>
          </a:pr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DE" sz="1400" b="1" kern="0" dirty="0">
                <a:solidFill>
                  <a:prstClr val="white"/>
                </a:solidFill>
                <a:ea typeface="ＭＳ Ｐゴシック" charset="0"/>
              </a:rPr>
              <a:t>Samply</a:t>
            </a:r>
          </a:p>
          <a:p>
            <a:pPr algn="ctr">
              <a:defRPr/>
            </a:pPr>
            <a:r>
              <a:rPr lang="de-DE" sz="1400" b="1" kern="0" dirty="0" err="1">
                <a:solidFill>
                  <a:prstClr val="white"/>
                </a:solidFill>
                <a:ea typeface="ＭＳ Ｐゴシック" charset="0"/>
              </a:rPr>
              <a:t>Inquiry</a:t>
            </a:r>
            <a:r>
              <a:rPr lang="de-DE" sz="1400" b="1" kern="0" dirty="0">
                <a:solidFill>
                  <a:prstClr val="white"/>
                </a:solidFill>
                <a:ea typeface="ＭＳ Ｐゴシック" charset="0"/>
              </a:rPr>
              <a:t> Handler</a:t>
            </a:r>
          </a:p>
        </p:txBody>
      </p:sp>
      <p:sp>
        <p:nvSpPr>
          <p:cNvPr id="67" name="Rechteck 66"/>
          <p:cNvSpPr/>
          <p:nvPr/>
        </p:nvSpPr>
        <p:spPr>
          <a:xfrm>
            <a:off x="9982912" y="2232743"/>
            <a:ext cx="1046640" cy="10479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 algn="ctr"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i2b2</a:t>
            </a:r>
            <a:endParaRPr lang="de-DE" sz="1200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8" name="Flussdiagramm: Magnetplattenspeicher 67"/>
          <p:cNvSpPr/>
          <p:nvPr/>
        </p:nvSpPr>
        <p:spPr>
          <a:xfrm>
            <a:off x="10201882" y="2638445"/>
            <a:ext cx="577636" cy="526244"/>
          </a:xfrm>
          <a:prstGeom prst="flowChartMagneticDisk">
            <a:avLst/>
          </a:prstGeom>
          <a:solidFill>
            <a:srgbClr val="FFFAB9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>
              <a:defRPr/>
            </a:pPr>
            <a:endParaRPr lang="de-DE" sz="2000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6471784" y="4187372"/>
            <a:ext cx="4757372" cy="155240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>
              <a:defRPr/>
            </a:pPr>
            <a:r>
              <a:rPr lang="de-DE" sz="1400" b="1" kern="0" dirty="0">
                <a:solidFill>
                  <a:prstClr val="black"/>
                </a:solidFill>
                <a:ea typeface="ＭＳ Ｐゴシック" charset="0"/>
              </a:rPr>
              <a:t>Biobank </a:t>
            </a:r>
            <a:r>
              <a:rPr lang="de-DE" sz="1400" b="1" kern="0" dirty="0" err="1">
                <a:solidFill>
                  <a:prstClr val="black"/>
                </a:solidFill>
                <a:ea typeface="ＭＳ Ｐゴシック" charset="0"/>
              </a:rPr>
              <a:t>with</a:t>
            </a:r>
            <a:r>
              <a:rPr lang="de-DE" sz="1400" b="1" kern="0" dirty="0">
                <a:solidFill>
                  <a:prstClr val="black"/>
                </a:solidFill>
                <a:ea typeface="ＭＳ Ｐゴシック" charset="0"/>
              </a:rPr>
              <a:t> DWH </a:t>
            </a:r>
            <a:r>
              <a:rPr lang="de-DE" sz="1400" b="1" kern="0" dirty="0" err="1">
                <a:solidFill>
                  <a:prstClr val="black"/>
                </a:solidFill>
                <a:ea typeface="ＭＳ Ｐゴシック" charset="0"/>
              </a:rPr>
              <a:t>based</a:t>
            </a:r>
            <a:r>
              <a:rPr lang="de-DE" sz="1400" b="1" kern="0" dirty="0">
                <a:solidFill>
                  <a:prstClr val="black"/>
                </a:solidFill>
                <a:ea typeface="ＭＳ Ｐゴシック" charset="0"/>
              </a:rPr>
              <a:t> on </a:t>
            </a:r>
            <a:r>
              <a:rPr lang="de-DE" sz="1400" b="1" kern="0" dirty="0" err="1">
                <a:solidFill>
                  <a:prstClr val="black"/>
                </a:solidFill>
                <a:ea typeface="ＭＳ Ｐゴシック" charset="0"/>
              </a:rPr>
              <a:t>CentraXX</a:t>
            </a:r>
            <a:r>
              <a:rPr lang="de-DE" sz="1400" b="1" kern="0" dirty="0">
                <a:solidFill>
                  <a:prstClr val="black"/>
                </a:solidFill>
                <a:ea typeface="ＭＳ Ｐゴシック" charset="0"/>
              </a:rPr>
              <a:t> (Berlin, Frankfurt)</a:t>
            </a:r>
            <a:endParaRPr lang="de-DE" sz="1400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9982914" y="4542007"/>
            <a:ext cx="1046640" cy="10479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 algn="ctr">
              <a:defRPr/>
            </a:pPr>
            <a:r>
              <a:rPr lang="de-DE" sz="1400" b="1" kern="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CentraXX</a:t>
            </a:r>
          </a:p>
          <a:p>
            <a:pPr algn="ctr">
              <a:defRPr/>
            </a:pPr>
            <a:r>
              <a:rPr lang="de-DE" sz="1400" b="1" kern="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light</a:t>
            </a:r>
            <a:endParaRPr lang="de-DE" sz="1200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71" name="Flussdiagramm: Magnetplattenspeicher 70"/>
          <p:cNvSpPr/>
          <p:nvPr/>
        </p:nvSpPr>
        <p:spPr>
          <a:xfrm>
            <a:off x="10201886" y="5065989"/>
            <a:ext cx="577636" cy="407965"/>
          </a:xfrm>
          <a:prstGeom prst="flowChartMagneticDisk">
            <a:avLst/>
          </a:prstGeom>
          <a:solidFill>
            <a:srgbClr val="FFFAB9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>
              <a:defRPr/>
            </a:pPr>
            <a:endParaRPr lang="de-DE" sz="2000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72" name="Rechteck 71"/>
          <p:cNvSpPr/>
          <p:nvPr/>
        </p:nvSpPr>
        <p:spPr>
          <a:xfrm>
            <a:off x="6745831" y="4542007"/>
            <a:ext cx="3094335" cy="10479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22" tIns="45711" rIns="91422" bIns="45711" rtlCol="0" anchor="t" anchorCtr="0"/>
          <a:lstStyle/>
          <a:p>
            <a:pPr>
              <a:defRPr/>
            </a:pPr>
            <a:r>
              <a:rPr lang="de-DE" sz="1400" b="1" kern="0" dirty="0" err="1">
                <a:solidFill>
                  <a:prstClr val="black"/>
                </a:solidFill>
                <a:ea typeface="ＭＳ Ｐゴシック" charset="0"/>
              </a:rPr>
              <a:t>Samply.Share</a:t>
            </a:r>
            <a:r>
              <a:rPr lang="de-DE" sz="1400" b="1" kern="0" dirty="0">
                <a:solidFill>
                  <a:prstClr val="black"/>
                </a:solidFill>
                <a:ea typeface="ＭＳ Ｐゴシック" charset="0"/>
              </a:rPr>
              <a:t> Client</a:t>
            </a:r>
          </a:p>
        </p:txBody>
      </p:sp>
      <p:cxnSp>
        <p:nvCxnSpPr>
          <p:cNvPr id="73" name="Gerade Verbindung 257"/>
          <p:cNvCxnSpPr/>
          <p:nvPr/>
        </p:nvCxnSpPr>
        <p:spPr>
          <a:xfrm>
            <a:off x="8283826" y="2857914"/>
            <a:ext cx="1910029" cy="0"/>
          </a:xfrm>
          <a:prstGeom prst="line">
            <a:avLst/>
          </a:prstGeom>
          <a:noFill/>
          <a:ln w="127000" cap="flat" cmpd="sng" algn="ctr">
            <a:solidFill>
              <a:srgbClr val="00B0F0"/>
            </a:solidFill>
            <a:prstDash val="solid"/>
            <a:tailEnd type="triangle" w="sm" len="sm"/>
          </a:ln>
          <a:effectLst/>
        </p:spPr>
      </p:cxnSp>
      <p:sp>
        <p:nvSpPr>
          <p:cNvPr id="74" name="Rechteck 73"/>
          <p:cNvSpPr/>
          <p:nvPr/>
        </p:nvSpPr>
        <p:spPr>
          <a:xfrm>
            <a:off x="7894090" y="2501247"/>
            <a:ext cx="854007" cy="70560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00B0F0"/>
              </a:gs>
            </a:gsLst>
            <a:lin ang="0" scaled="0"/>
          </a:gra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Query </a:t>
            </a:r>
            <a:r>
              <a:rPr lang="de-DE" sz="1400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Translator</a:t>
            </a:r>
            <a:endParaRPr lang="de-DE" sz="1400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8902459" y="2503528"/>
            <a:ext cx="854005" cy="703325"/>
          </a:xfrm>
          <a:prstGeom prst="rect">
            <a:avLst/>
          </a:prstGeom>
          <a:solidFill>
            <a:srgbClr val="00B0F0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DE" sz="1200" b="1" kern="0" dirty="0">
                <a:solidFill>
                  <a:prstClr val="black"/>
                </a:solidFill>
                <a:ea typeface="ＭＳ Ｐゴシック" charset="0"/>
              </a:rPr>
              <a:t>i2b2 DWH Adapter (li2b2 Client)</a:t>
            </a:r>
          </a:p>
        </p:txBody>
      </p:sp>
      <p:cxnSp>
        <p:nvCxnSpPr>
          <p:cNvPr id="76" name="Gerade Verbindung 247"/>
          <p:cNvCxnSpPr/>
          <p:nvPr/>
        </p:nvCxnSpPr>
        <p:spPr>
          <a:xfrm>
            <a:off x="6191250" y="2857914"/>
            <a:ext cx="720264" cy="5604"/>
          </a:xfrm>
          <a:prstGeom prst="lin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tailEnd type="triangle" w="sm" len="sm"/>
          </a:ln>
          <a:effectLst/>
        </p:spPr>
      </p:cxnSp>
      <p:cxnSp>
        <p:nvCxnSpPr>
          <p:cNvPr id="77" name="Gerade Verbindung 248"/>
          <p:cNvCxnSpPr/>
          <p:nvPr/>
        </p:nvCxnSpPr>
        <p:spPr>
          <a:xfrm>
            <a:off x="1781461" y="5168538"/>
            <a:ext cx="8391027" cy="0"/>
          </a:xfrm>
          <a:prstGeom prst="lin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tailEnd type="triangle" w="sm" len="sm"/>
          </a:ln>
          <a:effectLst/>
        </p:spPr>
      </p:cxnSp>
      <p:sp>
        <p:nvSpPr>
          <p:cNvPr id="78" name="Textfeld 77"/>
          <p:cNvSpPr txBox="1"/>
          <p:nvPr/>
        </p:nvSpPr>
        <p:spPr>
          <a:xfrm>
            <a:off x="6906616" y="3482507"/>
            <a:ext cx="811965" cy="660684"/>
          </a:xfrm>
          <a:prstGeom prst="rect">
            <a:avLst/>
          </a:prstGeom>
          <a:noFill/>
        </p:spPr>
        <p:txBody>
          <a:bodyPr wrap="none" lIns="91422" tIns="45711" rIns="91422" bIns="45711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de-DE" sz="1600" b="1" dirty="0" err="1">
                <a:solidFill>
                  <a:schemeClr val="bg1"/>
                </a:solidFill>
              </a:rPr>
              <a:t>Fetch</a:t>
            </a:r>
            <a:endParaRPr lang="de-DE" sz="16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de-DE" sz="1600" b="1" dirty="0" err="1">
                <a:solidFill>
                  <a:schemeClr val="bg1"/>
                </a:solidFill>
              </a:rPr>
              <a:t>Queries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7896852" y="3482510"/>
            <a:ext cx="844438" cy="660685"/>
          </a:xfrm>
          <a:prstGeom prst="rect">
            <a:avLst/>
          </a:prstGeom>
          <a:noFill/>
        </p:spPr>
        <p:txBody>
          <a:bodyPr wrap="none" lIns="91422" tIns="45711" rIns="91422" bIns="45711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de-DE" sz="1600" b="1" dirty="0" err="1">
                <a:solidFill>
                  <a:schemeClr val="bg1"/>
                </a:solidFill>
              </a:rPr>
              <a:t>Translate</a:t>
            </a:r>
            <a:endParaRPr lang="de-DE" sz="1600" b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de-DE" sz="1600" b="1" dirty="0" err="1">
                <a:solidFill>
                  <a:schemeClr val="bg1"/>
                </a:solidFill>
              </a:rPr>
              <a:t>Queries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8887083" y="3482507"/>
            <a:ext cx="893159" cy="660684"/>
          </a:xfrm>
          <a:prstGeom prst="rect">
            <a:avLst/>
          </a:prstGeom>
          <a:noFill/>
        </p:spPr>
        <p:txBody>
          <a:bodyPr wrap="none" lIns="91422" tIns="45711" rIns="91422" bIns="45711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de-DE" sz="1600" b="1" dirty="0">
                <a:solidFill>
                  <a:schemeClr val="bg1"/>
                </a:solidFill>
              </a:rPr>
              <a:t>Start</a:t>
            </a:r>
          </a:p>
          <a:p>
            <a:pPr algn="ctr">
              <a:lnSpc>
                <a:spcPct val="80000"/>
              </a:lnSpc>
            </a:pPr>
            <a:r>
              <a:rPr lang="de-DE" sz="1600" b="1" dirty="0" err="1">
                <a:solidFill>
                  <a:schemeClr val="bg1"/>
                </a:solidFill>
              </a:rPr>
              <a:t>Queries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3113944" y="4869758"/>
            <a:ext cx="1498565" cy="571514"/>
          </a:xfrm>
          <a:prstGeom prst="rect">
            <a:avLst/>
          </a:pr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DE" sz="1400" b="1" kern="0" dirty="0" err="1">
                <a:solidFill>
                  <a:prstClr val="white"/>
                </a:solidFill>
                <a:ea typeface="ＭＳ Ｐゴシック" charset="0"/>
              </a:rPr>
              <a:t>Samply.Share</a:t>
            </a:r>
            <a:r>
              <a:rPr lang="de-DE" sz="1400" b="1" kern="0" dirty="0">
                <a:solidFill>
                  <a:prstClr val="white"/>
                </a:solidFill>
                <a:ea typeface="ＭＳ Ｐゴシック" charset="0"/>
              </a:rPr>
              <a:t> Broker (Backend)     </a:t>
            </a:r>
          </a:p>
        </p:txBody>
      </p:sp>
      <p:sp>
        <p:nvSpPr>
          <p:cNvPr id="82" name="Rechteck 81"/>
          <p:cNvSpPr/>
          <p:nvPr/>
        </p:nvSpPr>
        <p:spPr>
          <a:xfrm>
            <a:off x="1709277" y="4869758"/>
            <a:ext cx="1100161" cy="571514"/>
          </a:xfrm>
          <a:prstGeom prst="rect">
            <a:avLst/>
          </a:pr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DE" sz="1200" b="1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Samply.Share</a:t>
            </a:r>
            <a:r>
              <a:rPr lang="de-DE" sz="1200" b="1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Broker (GUI)</a:t>
            </a:r>
          </a:p>
        </p:txBody>
      </p:sp>
      <p:sp>
        <p:nvSpPr>
          <p:cNvPr id="83" name="Flussdiagramm: Magnetplattenspeicher 82"/>
          <p:cNvSpPr/>
          <p:nvPr/>
        </p:nvSpPr>
        <p:spPr>
          <a:xfrm>
            <a:off x="4323688" y="5161672"/>
            <a:ext cx="288818" cy="366306"/>
          </a:xfrm>
          <a:prstGeom prst="flowChartMagneticDisk">
            <a:avLst/>
          </a:prstGeom>
          <a:solidFill>
            <a:srgbClr val="FFFAB9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lIns="91422" tIns="45711" rIns="91422" bIns="45711" rtlCol="0" anchor="ctr"/>
          <a:lstStyle/>
          <a:p>
            <a:pPr algn="ctr">
              <a:defRPr/>
            </a:pPr>
            <a:endParaRPr lang="de-DE" sz="2000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6867762" y="4812792"/>
            <a:ext cx="854005" cy="703325"/>
          </a:xfrm>
          <a:prstGeom prst="rect">
            <a:avLst/>
          </a:pr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DE" sz="1400" b="1" kern="0" dirty="0">
                <a:solidFill>
                  <a:prstClr val="white"/>
                </a:solidFill>
                <a:ea typeface="ＭＳ Ｐゴシック" charset="0"/>
              </a:rPr>
              <a:t>Samply</a:t>
            </a:r>
          </a:p>
          <a:p>
            <a:pPr algn="ctr">
              <a:defRPr/>
            </a:pPr>
            <a:r>
              <a:rPr lang="de-DE" sz="1400" b="1" kern="0" dirty="0" err="1">
                <a:solidFill>
                  <a:prstClr val="white"/>
                </a:solidFill>
                <a:ea typeface="ＭＳ Ｐゴシック" charset="0"/>
              </a:rPr>
              <a:t>Inquiry</a:t>
            </a:r>
            <a:r>
              <a:rPr lang="de-DE" sz="1400" b="1" kern="0" dirty="0">
                <a:solidFill>
                  <a:prstClr val="white"/>
                </a:solidFill>
                <a:ea typeface="ＭＳ Ｐゴシック" charset="0"/>
              </a:rPr>
              <a:t> Handler</a:t>
            </a:r>
          </a:p>
        </p:txBody>
      </p:sp>
      <p:sp>
        <p:nvSpPr>
          <p:cNvPr id="85" name="Rechteck 84"/>
          <p:cNvSpPr/>
          <p:nvPr/>
        </p:nvSpPr>
        <p:spPr>
          <a:xfrm>
            <a:off x="8882128" y="4812792"/>
            <a:ext cx="854005" cy="703325"/>
          </a:xfrm>
          <a:prstGeom prst="rect">
            <a:avLst/>
          </a:pr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de-DE" sz="1200" b="1" kern="0" dirty="0">
                <a:solidFill>
                  <a:schemeClr val="bg1"/>
                </a:solidFill>
                <a:ea typeface="ＭＳ Ｐゴシック" charset="0"/>
              </a:rPr>
              <a:t>CentraXX DWH Adapter</a:t>
            </a:r>
          </a:p>
        </p:txBody>
      </p:sp>
    </p:spTree>
    <p:extLst>
      <p:ext uri="{BB962C8B-B14F-4D97-AF65-F5344CB8AC3E}">
        <p14:creationId xmlns:p14="http://schemas.microsoft.com/office/powerpoint/2010/main" val="25604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3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6" grpId="0" animBg="1"/>
      <p:bldP spid="72" grpId="0" animBg="1"/>
      <p:bldP spid="74" grpId="0" animBg="1"/>
      <p:bldP spid="75" grpId="0" animBg="1"/>
      <p:bldP spid="78" grpId="0"/>
      <p:bldP spid="79" grpId="0"/>
      <p:bldP spid="80" grpId="0"/>
      <p:bldP spid="81" grpId="0" animBg="1"/>
      <p:bldP spid="83" grpId="0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Samply.MDR-basiertes ETL in ADOPT BBMRI-ERIC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551" y="1445345"/>
            <a:ext cx="11066207" cy="473162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ADOPT BBMRI-ERIC (Implementation and Operation of the Gateway for Health into BBMRI-ERIC</a:t>
            </a:r>
            <a:r>
              <a:rPr lang="en-US" b="1" dirty="0" smtClean="0"/>
              <a:t>):</a:t>
            </a:r>
            <a:endParaRPr lang="en-US" b="1" dirty="0"/>
          </a:p>
          <a:p>
            <a:r>
              <a:rPr lang="de-DE" dirty="0" smtClean="0"/>
              <a:t>Projekt, das einen ersten </a:t>
            </a:r>
            <a:r>
              <a:rPr lang="de-DE" dirty="0" err="1" smtClean="0"/>
              <a:t>Use</a:t>
            </a:r>
            <a:r>
              <a:rPr lang="de-DE" dirty="0" smtClean="0"/>
              <a:t>-Case für BBMRI-ERIC lieferte.</a:t>
            </a:r>
          </a:p>
          <a:p>
            <a:r>
              <a:rPr lang="de-DE" dirty="0" smtClean="0"/>
              <a:t>Eine </a:t>
            </a:r>
            <a:r>
              <a:rPr lang="de-DE" dirty="0"/>
              <a:t>seiner Aufgaben war die Sammlung und Aggregation von Darmkrebsdaten über europäische Biobanken </a:t>
            </a:r>
            <a:r>
              <a:rPr lang="de-DE" dirty="0" smtClean="0"/>
              <a:t>hinweg </a:t>
            </a:r>
            <a:br>
              <a:rPr lang="de-DE" dirty="0" smtClean="0"/>
            </a:br>
            <a:r>
              <a:rPr lang="de-DE" dirty="0" smtClean="0"/>
              <a:t>(„CCDC“ = </a:t>
            </a:r>
            <a:r>
              <a:rPr lang="en-US" dirty="0" smtClean="0"/>
              <a:t>Colorectal Cancer Data Collection</a:t>
            </a:r>
            <a:r>
              <a:rPr lang="de-DE" dirty="0" smtClean="0"/>
              <a:t>).</a:t>
            </a:r>
          </a:p>
          <a:p>
            <a:r>
              <a:rPr lang="de-DE" dirty="0" smtClean="0"/>
              <a:t>Hierfür wurde ein ETL-Ansatz entwickelt, der auf der Semantik (insb. der Datentypen) des </a:t>
            </a:r>
            <a:r>
              <a:rPr lang="de-DE" dirty="0" err="1" smtClean="0"/>
              <a:t>Samply.MDRs</a:t>
            </a:r>
            <a:r>
              <a:rPr lang="de-DE" dirty="0" smtClean="0"/>
              <a:t> aufbaut.</a:t>
            </a:r>
          </a:p>
          <a:p>
            <a:r>
              <a:rPr lang="de-DE" dirty="0" smtClean="0"/>
              <a:t>Mit dem ETL-Ansatz wurden die (anonymen) Daten von zehn Europäischen Biobanken verarbeitet.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219" y="6224687"/>
            <a:ext cx="1911943" cy="6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hteck 241"/>
          <p:cNvSpPr/>
          <p:nvPr/>
        </p:nvSpPr>
        <p:spPr>
          <a:xfrm>
            <a:off x="1925009" y="1304136"/>
            <a:ext cx="8618421" cy="472644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39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Samply.MDR-basiertes ETL in ADOPT </a:t>
            </a:r>
            <a:r>
              <a:rPr lang="de-DE" dirty="0" smtClean="0"/>
              <a:t>BBMRI-ERIC</a:t>
            </a:r>
            <a:endParaRPr lang="de-DE" dirty="0"/>
          </a:p>
        </p:txBody>
      </p:sp>
      <p:sp>
        <p:nvSpPr>
          <p:cNvPr id="128" name="Rechteck 127"/>
          <p:cNvSpPr/>
          <p:nvPr/>
        </p:nvSpPr>
        <p:spPr>
          <a:xfrm>
            <a:off x="9040314" y="1411800"/>
            <a:ext cx="1401397" cy="4149626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hteck 129"/>
          <p:cNvSpPr/>
          <p:nvPr/>
        </p:nvSpPr>
        <p:spPr>
          <a:xfrm>
            <a:off x="9140503" y="1611161"/>
            <a:ext cx="1212122" cy="71338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hteck 130"/>
          <p:cNvSpPr/>
          <p:nvPr/>
        </p:nvSpPr>
        <p:spPr>
          <a:xfrm>
            <a:off x="9746561" y="1801238"/>
            <a:ext cx="481223" cy="810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2" name="Gerade Verbindung 198"/>
          <p:cNvCxnSpPr/>
          <p:nvPr/>
        </p:nvCxnSpPr>
        <p:spPr>
          <a:xfrm>
            <a:off x="9237438" y="1820967"/>
            <a:ext cx="269124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" name="Gerade Verbindung 199"/>
          <p:cNvCxnSpPr/>
          <p:nvPr/>
        </p:nvCxnSpPr>
        <p:spPr>
          <a:xfrm>
            <a:off x="9237438" y="1862172"/>
            <a:ext cx="40368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34" name="Rechteck 133"/>
          <p:cNvSpPr/>
          <p:nvPr/>
        </p:nvSpPr>
        <p:spPr>
          <a:xfrm>
            <a:off x="9746561" y="1927697"/>
            <a:ext cx="481223" cy="810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5" name="Gerade Verbindung 202"/>
          <p:cNvCxnSpPr/>
          <p:nvPr/>
        </p:nvCxnSpPr>
        <p:spPr>
          <a:xfrm>
            <a:off x="9237438" y="1947427"/>
            <a:ext cx="269124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" name="Gerade Verbindung 203"/>
          <p:cNvCxnSpPr/>
          <p:nvPr/>
        </p:nvCxnSpPr>
        <p:spPr>
          <a:xfrm>
            <a:off x="9237438" y="1988631"/>
            <a:ext cx="40368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37" name="Rechteck 136"/>
          <p:cNvSpPr/>
          <p:nvPr/>
        </p:nvSpPr>
        <p:spPr>
          <a:xfrm>
            <a:off x="9746560" y="2052847"/>
            <a:ext cx="481223" cy="810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8" name="Gerade Verbindung 205"/>
          <p:cNvCxnSpPr/>
          <p:nvPr/>
        </p:nvCxnSpPr>
        <p:spPr>
          <a:xfrm>
            <a:off x="9237437" y="2072577"/>
            <a:ext cx="269124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" name="Gerade Verbindung 206"/>
          <p:cNvCxnSpPr/>
          <p:nvPr/>
        </p:nvCxnSpPr>
        <p:spPr>
          <a:xfrm>
            <a:off x="9237437" y="2113781"/>
            <a:ext cx="40368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" name="Gerade Verbindung 207"/>
          <p:cNvCxnSpPr/>
          <p:nvPr/>
        </p:nvCxnSpPr>
        <p:spPr>
          <a:xfrm>
            <a:off x="9237438" y="1697809"/>
            <a:ext cx="47739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1" name="Gerade Verbindung 208"/>
          <p:cNvCxnSpPr/>
          <p:nvPr/>
        </p:nvCxnSpPr>
        <p:spPr>
          <a:xfrm>
            <a:off x="9237438" y="1739013"/>
            <a:ext cx="662102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2" name="Gerade Verbindung 209"/>
          <p:cNvCxnSpPr/>
          <p:nvPr/>
        </p:nvCxnSpPr>
        <p:spPr>
          <a:xfrm>
            <a:off x="9237438" y="2207063"/>
            <a:ext cx="477396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3" name="Gerade Verbindung 210"/>
          <p:cNvCxnSpPr/>
          <p:nvPr/>
        </p:nvCxnSpPr>
        <p:spPr>
          <a:xfrm>
            <a:off x="9237438" y="2248267"/>
            <a:ext cx="662102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44" name="Rechteck 143"/>
          <p:cNvSpPr/>
          <p:nvPr/>
        </p:nvSpPr>
        <p:spPr>
          <a:xfrm>
            <a:off x="9140503" y="1554532"/>
            <a:ext cx="1212122" cy="53353"/>
          </a:xfrm>
          <a:prstGeom prst="rect">
            <a:avLst/>
          </a:prstGeom>
          <a:solidFill>
            <a:srgbClr val="00079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Rechteck 144"/>
          <p:cNvSpPr/>
          <p:nvPr/>
        </p:nvSpPr>
        <p:spPr>
          <a:xfrm>
            <a:off x="10253588" y="1554532"/>
            <a:ext cx="99037" cy="53353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Textfeld 145"/>
          <p:cNvSpPr txBox="1"/>
          <p:nvPr/>
        </p:nvSpPr>
        <p:spPr>
          <a:xfrm>
            <a:off x="9039574" y="5073036"/>
            <a:ext cx="140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OSSE</a:t>
            </a:r>
            <a:endParaRPr lang="de-DE" sz="24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Richtungspfeil 147"/>
          <p:cNvSpPr/>
          <p:nvPr/>
        </p:nvSpPr>
        <p:spPr>
          <a:xfrm>
            <a:off x="2070340" y="4265545"/>
            <a:ext cx="7220350" cy="1291992"/>
          </a:xfrm>
          <a:prstGeom prst="homePlate">
            <a:avLst>
              <a:gd name="adj" fmla="val 33313"/>
            </a:avLst>
          </a:prstGeom>
          <a:solidFill>
            <a:sysClr val="window" lastClr="FFFFFF"/>
          </a:solidFill>
          <a:ln w="1111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ichtungspfeil 148"/>
          <p:cNvSpPr/>
          <p:nvPr/>
        </p:nvSpPr>
        <p:spPr>
          <a:xfrm>
            <a:off x="2041444" y="4265545"/>
            <a:ext cx="7220350" cy="1291992"/>
          </a:xfrm>
          <a:prstGeom prst="homePlate">
            <a:avLst>
              <a:gd name="adj" fmla="val 33313"/>
            </a:avLst>
          </a:prstGeom>
          <a:gradFill flip="none" rotWithShape="1">
            <a:gsLst>
              <a:gs pos="55000">
                <a:sysClr val="window" lastClr="FFFFFF"/>
              </a:gs>
              <a:gs pos="100000">
                <a:srgbClr val="4BACC6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  <a:tileRect/>
          </a:gradFill>
          <a:ln w="1111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50" name="Flussdiagramm: Magnetplattenspeicher 149"/>
          <p:cNvSpPr/>
          <p:nvPr/>
        </p:nvSpPr>
        <p:spPr>
          <a:xfrm>
            <a:off x="2187053" y="4677548"/>
            <a:ext cx="501667" cy="450899"/>
          </a:xfrm>
          <a:prstGeom prst="flowChartMagneticDisk">
            <a:avLst/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0" tIns="0" rIns="0" bIns="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BIMS</a:t>
            </a:r>
          </a:p>
        </p:txBody>
      </p:sp>
      <p:sp>
        <p:nvSpPr>
          <p:cNvPr id="152" name="Pfeil nach unten 151"/>
          <p:cNvSpPr/>
          <p:nvPr/>
        </p:nvSpPr>
        <p:spPr>
          <a:xfrm rot="16200000">
            <a:off x="2743759" y="4794365"/>
            <a:ext cx="216977" cy="234336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Eine Ecke des Rechtecks schneiden 156"/>
          <p:cNvSpPr/>
          <p:nvPr/>
        </p:nvSpPr>
        <p:spPr>
          <a:xfrm>
            <a:off x="3007924" y="4742376"/>
            <a:ext cx="373358" cy="336749"/>
          </a:xfrm>
          <a:prstGeom prst="snip1Rect">
            <a:avLst/>
          </a:prstGeom>
          <a:gradFill>
            <a:gsLst>
              <a:gs pos="0">
                <a:sysClr val="window" lastClr="FFFFFF">
                  <a:lumMod val="65000"/>
                </a:sysClr>
              </a:gs>
              <a:gs pos="75000">
                <a:sysClr val="window" lastClr="FFFFFF"/>
              </a:gs>
              <a:gs pos="26000">
                <a:sysClr val="window" lastClr="FFFFFF"/>
              </a:gs>
              <a:gs pos="100000">
                <a:sysClr val="window" lastClr="FFFFFF">
                  <a:lumMod val="65000"/>
                </a:sysClr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Textfeld 157"/>
          <p:cNvSpPr txBox="1"/>
          <p:nvPr/>
        </p:nvSpPr>
        <p:spPr>
          <a:xfrm>
            <a:off x="3047752" y="4853655"/>
            <a:ext cx="302825" cy="118597"/>
          </a:xfrm>
          <a:prstGeom prst="rect">
            <a:avLst/>
          </a:prstGeom>
          <a:gradFill>
            <a:gsLst>
              <a:gs pos="0">
                <a:sysClr val="window" lastClr="FFFFFF">
                  <a:alpha val="0"/>
                </a:sysClr>
              </a:gs>
              <a:gs pos="88000">
                <a:sysClr val="window" lastClr="FFFFFF"/>
              </a:gs>
              <a:gs pos="1200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</a:gradFill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  <a:br>
              <a:rPr kumimoji="0" lang="de-DE" sz="1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1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2017933" y="5268729"/>
            <a:ext cx="2642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Biobank</a:t>
            </a:r>
            <a:r>
              <a:rPr lang="de-DE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(Flat File)</a:t>
            </a:r>
            <a:endParaRPr lang="de-DE" sz="11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3427758" y="4747407"/>
            <a:ext cx="1827484" cy="718397"/>
            <a:chOff x="3427758" y="4747407"/>
            <a:chExt cx="1827484" cy="718397"/>
          </a:xfrm>
        </p:grpSpPr>
        <p:sp>
          <p:nvSpPr>
            <p:cNvPr id="151" name="Rechteck 150"/>
            <p:cNvSpPr/>
            <p:nvPr/>
          </p:nvSpPr>
          <p:spPr>
            <a:xfrm>
              <a:off x="3710834" y="4757173"/>
              <a:ext cx="862604" cy="343863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Preprocessor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3" name="Gruppieren 152"/>
            <p:cNvGrpSpPr/>
            <p:nvPr/>
          </p:nvGrpSpPr>
          <p:grpSpPr>
            <a:xfrm>
              <a:off x="4874634" y="5129055"/>
              <a:ext cx="380608" cy="336749"/>
              <a:chOff x="563812" y="5474529"/>
              <a:chExt cx="630931" cy="741821"/>
            </a:xfrm>
          </p:grpSpPr>
          <p:sp>
            <p:nvSpPr>
              <p:cNvPr id="154" name="Eine Ecke des Rechtecks schneiden 153"/>
              <p:cNvSpPr/>
              <p:nvPr/>
            </p:nvSpPr>
            <p:spPr>
              <a:xfrm>
                <a:off x="563812" y="5474529"/>
                <a:ext cx="630931" cy="741821"/>
              </a:xfrm>
              <a:prstGeom prst="snip1Rect">
                <a:avLst/>
              </a:prstGeom>
              <a:gradFill>
                <a:gsLst>
                  <a:gs pos="0">
                    <a:sysClr val="window" lastClr="FFFFFF">
                      <a:lumMod val="65000"/>
                    </a:sysClr>
                  </a:gs>
                  <a:gs pos="75000">
                    <a:sysClr val="window" lastClr="FFFFFF"/>
                  </a:gs>
                  <a:gs pos="2600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0"/>
              </a:gra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" name="Textfeld 154"/>
              <p:cNvSpPr txBox="1"/>
              <p:nvPr/>
            </p:nvSpPr>
            <p:spPr>
              <a:xfrm>
                <a:off x="641853" y="5719665"/>
                <a:ext cx="501991" cy="261256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88000">
                    <a:sysClr val="window" lastClr="FFFFFF"/>
                  </a:gs>
                  <a:gs pos="12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effectLst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EAV</a:t>
                </a:r>
              </a:p>
            </p:txBody>
          </p:sp>
        </p:grpSp>
        <p:sp>
          <p:nvSpPr>
            <p:cNvPr id="164" name="Pfeil nach unten 163"/>
            <p:cNvSpPr/>
            <p:nvPr/>
          </p:nvSpPr>
          <p:spPr>
            <a:xfrm rot="16200000">
              <a:off x="3436437" y="4801267"/>
              <a:ext cx="216977" cy="234336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Pfeil nach unten 164"/>
            <p:cNvSpPr/>
            <p:nvPr/>
          </p:nvSpPr>
          <p:spPr>
            <a:xfrm rot="16200000">
              <a:off x="4624894" y="4816162"/>
              <a:ext cx="216977" cy="234336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6" name="Gruppieren 165"/>
            <p:cNvGrpSpPr/>
            <p:nvPr/>
          </p:nvGrpSpPr>
          <p:grpSpPr>
            <a:xfrm>
              <a:off x="4872475" y="4747407"/>
              <a:ext cx="382602" cy="336749"/>
              <a:chOff x="560507" y="5474529"/>
              <a:chExt cx="634236" cy="741821"/>
            </a:xfrm>
          </p:grpSpPr>
          <p:sp>
            <p:nvSpPr>
              <p:cNvPr id="167" name="Eine Ecke des Rechtecks schneiden 166"/>
              <p:cNvSpPr/>
              <p:nvPr/>
            </p:nvSpPr>
            <p:spPr>
              <a:xfrm>
                <a:off x="560507" y="5474529"/>
                <a:ext cx="634236" cy="741821"/>
              </a:xfrm>
              <a:prstGeom prst="snip1Rect">
                <a:avLst/>
              </a:prstGeom>
              <a:gradFill>
                <a:gsLst>
                  <a:gs pos="0">
                    <a:sysClr val="window" lastClr="FFFFFF">
                      <a:lumMod val="65000"/>
                    </a:sysClr>
                  </a:gs>
                  <a:gs pos="75000">
                    <a:sysClr val="window" lastClr="FFFFFF"/>
                  </a:gs>
                  <a:gs pos="2600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0"/>
              </a:gra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" name="Textfeld 167"/>
              <p:cNvSpPr txBox="1"/>
              <p:nvPr/>
            </p:nvSpPr>
            <p:spPr>
              <a:xfrm>
                <a:off x="641853" y="5719665"/>
                <a:ext cx="501991" cy="261256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88000">
                    <a:sysClr val="window" lastClr="FFFFFF"/>
                  </a:gs>
                  <a:gs pos="12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effectLst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LMF</a:t>
                </a:r>
              </a:p>
            </p:txBody>
          </p:sp>
        </p:grpSp>
        <p:sp>
          <p:nvSpPr>
            <p:cNvPr id="185" name="Pfeil nach unten 184"/>
            <p:cNvSpPr/>
            <p:nvPr/>
          </p:nvSpPr>
          <p:spPr>
            <a:xfrm rot="18515615">
              <a:off x="4616141" y="5050393"/>
              <a:ext cx="216977" cy="279247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8" name="Rechteck 187"/>
          <p:cNvSpPr/>
          <p:nvPr/>
        </p:nvSpPr>
        <p:spPr>
          <a:xfrm>
            <a:off x="2036301" y="1416599"/>
            <a:ext cx="6789895" cy="1070888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Textfeld 188"/>
          <p:cNvSpPr txBox="1"/>
          <p:nvPr/>
        </p:nvSpPr>
        <p:spPr>
          <a:xfrm>
            <a:off x="6595765" y="2027491"/>
            <a:ext cx="2230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Samply.MDR</a:t>
            </a:r>
            <a:endParaRPr lang="de-DE" sz="20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Rechteck 189"/>
          <p:cNvSpPr/>
          <p:nvPr/>
        </p:nvSpPr>
        <p:spPr>
          <a:xfrm>
            <a:off x="2338744" y="1575859"/>
            <a:ext cx="1540311" cy="54799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Biobank (Local) Namespace</a:t>
            </a:r>
          </a:p>
        </p:txBody>
      </p:sp>
      <p:sp>
        <p:nvSpPr>
          <p:cNvPr id="191" name="Rechteck 190"/>
          <p:cNvSpPr/>
          <p:nvPr/>
        </p:nvSpPr>
        <p:spPr>
          <a:xfrm>
            <a:off x="2458052" y="1691935"/>
            <a:ext cx="1540311" cy="54799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Biobank (Local) Namespace</a:t>
            </a:r>
          </a:p>
        </p:txBody>
      </p:sp>
      <p:sp>
        <p:nvSpPr>
          <p:cNvPr id="192" name="Rechteck 191"/>
          <p:cNvSpPr/>
          <p:nvPr/>
        </p:nvSpPr>
        <p:spPr>
          <a:xfrm>
            <a:off x="2577361" y="1808011"/>
            <a:ext cx="1540311" cy="54799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Biobank (Local) Namespaces</a:t>
            </a:r>
          </a:p>
        </p:txBody>
      </p:sp>
      <p:sp>
        <p:nvSpPr>
          <p:cNvPr id="197" name="Richtungspfeil 196"/>
          <p:cNvSpPr/>
          <p:nvPr/>
        </p:nvSpPr>
        <p:spPr>
          <a:xfrm>
            <a:off x="2070340" y="2862095"/>
            <a:ext cx="7220350" cy="1291992"/>
          </a:xfrm>
          <a:prstGeom prst="homePlate">
            <a:avLst>
              <a:gd name="adj" fmla="val 33313"/>
            </a:avLst>
          </a:prstGeom>
          <a:solidFill>
            <a:sysClr val="window" lastClr="FFFFFF"/>
          </a:solidFill>
          <a:ln w="1111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Richtungspfeil 197"/>
          <p:cNvSpPr/>
          <p:nvPr/>
        </p:nvSpPr>
        <p:spPr>
          <a:xfrm>
            <a:off x="2041444" y="2862095"/>
            <a:ext cx="7220350" cy="1291992"/>
          </a:xfrm>
          <a:prstGeom prst="homePlate">
            <a:avLst>
              <a:gd name="adj" fmla="val 33313"/>
            </a:avLst>
          </a:prstGeom>
          <a:gradFill flip="none" rotWithShape="1">
            <a:gsLst>
              <a:gs pos="55000">
                <a:sysClr val="window" lastClr="FFFFFF"/>
              </a:gs>
              <a:gs pos="100000">
                <a:srgbClr val="4BACC6">
                  <a:lumMod val="60000"/>
                  <a:lumOff val="40000"/>
                </a:srgbClr>
              </a:gs>
            </a:gsLst>
            <a:path path="shape">
              <a:fillToRect l="50000" t="50000" r="50000" b="50000"/>
            </a:path>
            <a:tileRect/>
          </a:gradFill>
          <a:ln w="1111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9" name="Flussdiagramm: Magnetplattenspeicher 198"/>
          <p:cNvSpPr/>
          <p:nvPr/>
        </p:nvSpPr>
        <p:spPr>
          <a:xfrm>
            <a:off x="2207330" y="3284953"/>
            <a:ext cx="501667" cy="450899"/>
          </a:xfrm>
          <a:prstGeom prst="flowChartMagneticDisk">
            <a:avLst/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0" tIns="0" rIns="0" bIns="0" rtlCol="0" anchor="b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BIMS</a:t>
            </a:r>
          </a:p>
        </p:txBody>
      </p:sp>
      <p:sp>
        <p:nvSpPr>
          <p:cNvPr id="200" name="Pfeil nach unten 199"/>
          <p:cNvSpPr/>
          <p:nvPr/>
        </p:nvSpPr>
        <p:spPr>
          <a:xfrm rot="16200000">
            <a:off x="2764036" y="3401770"/>
            <a:ext cx="216977" cy="234336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Eine Ecke des Rechtecks schneiden 201"/>
          <p:cNvSpPr/>
          <p:nvPr/>
        </p:nvSpPr>
        <p:spPr>
          <a:xfrm>
            <a:off x="3028202" y="3349781"/>
            <a:ext cx="373358" cy="336749"/>
          </a:xfrm>
          <a:prstGeom prst="snip1Rect">
            <a:avLst/>
          </a:prstGeom>
          <a:gradFill>
            <a:gsLst>
              <a:gs pos="0">
                <a:sysClr val="window" lastClr="FFFFFF">
                  <a:lumMod val="65000"/>
                </a:sysClr>
              </a:gs>
              <a:gs pos="75000">
                <a:sysClr val="window" lastClr="FFFFFF"/>
              </a:gs>
              <a:gs pos="26000">
                <a:sysClr val="window" lastClr="FFFFFF"/>
              </a:gs>
              <a:gs pos="100000">
                <a:sysClr val="window" lastClr="FFFFFF">
                  <a:lumMod val="65000"/>
                </a:sysClr>
              </a:gs>
            </a:gsLst>
            <a:lin ang="5400000" scaled="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Textfeld 202"/>
          <p:cNvSpPr txBox="1"/>
          <p:nvPr/>
        </p:nvSpPr>
        <p:spPr>
          <a:xfrm>
            <a:off x="3068030" y="3461060"/>
            <a:ext cx="302825" cy="118597"/>
          </a:xfrm>
          <a:prstGeom prst="rect">
            <a:avLst/>
          </a:prstGeom>
          <a:gradFill>
            <a:gsLst>
              <a:gs pos="0">
                <a:sysClr val="window" lastClr="FFFFFF">
                  <a:alpha val="0"/>
                </a:sysClr>
              </a:gs>
              <a:gs pos="88000">
                <a:sysClr val="window" lastClr="FFFFFF"/>
              </a:gs>
              <a:gs pos="12000">
                <a:sysClr val="window" lastClr="FFFFFF"/>
              </a:gs>
              <a:gs pos="100000">
                <a:sysClr val="window" lastClr="FFFFFF">
                  <a:alpha val="0"/>
                </a:sysClr>
              </a:gs>
            </a:gsLst>
            <a:lin ang="5400000" scaled="0"/>
          </a:gradFill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EAV</a:t>
            </a:r>
          </a:p>
        </p:txBody>
      </p:sp>
      <p:sp>
        <p:nvSpPr>
          <p:cNvPr id="221" name="Textfeld 220"/>
          <p:cNvSpPr txBox="1"/>
          <p:nvPr/>
        </p:nvSpPr>
        <p:spPr>
          <a:xfrm>
            <a:off x="2038210" y="3876134"/>
            <a:ext cx="2642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Biobank</a:t>
            </a:r>
            <a:r>
              <a:rPr lang="de-DE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(EAV)</a:t>
            </a:r>
            <a:endParaRPr lang="de-DE" sz="11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587646" y="2934073"/>
            <a:ext cx="841612" cy="414981"/>
            <a:chOff x="6587646" y="2934073"/>
            <a:chExt cx="841612" cy="414981"/>
          </a:xfrm>
        </p:grpSpPr>
        <p:sp>
          <p:nvSpPr>
            <p:cNvPr id="222" name="Pfeil nach oben und unten 221"/>
            <p:cNvSpPr/>
            <p:nvPr/>
          </p:nvSpPr>
          <p:spPr>
            <a:xfrm>
              <a:off x="6917281" y="3158012"/>
              <a:ext cx="182342" cy="191042"/>
            </a:xfrm>
            <a:prstGeom prst="upDownArrow">
              <a:avLst>
                <a:gd name="adj1" fmla="val 46817"/>
                <a:gd name="adj2" fmla="val 42803"/>
              </a:avLst>
            </a:prstGeom>
            <a:solidFill>
              <a:srgbClr val="DA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6587646" y="2934073"/>
              <a:ext cx="841612" cy="214521"/>
            </a:xfrm>
            <a:prstGeom prst="rect">
              <a:avLst/>
            </a:prstGeom>
            <a:solidFill>
              <a:srgbClr val="DA000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MappingGUI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5319367" y="3154488"/>
            <a:ext cx="2004941" cy="553953"/>
            <a:chOff x="5319367" y="3154488"/>
            <a:chExt cx="2004941" cy="553953"/>
          </a:xfrm>
        </p:grpSpPr>
        <p:sp>
          <p:nvSpPr>
            <p:cNvPr id="207" name="Rechteck 206"/>
            <p:cNvSpPr/>
            <p:nvPr/>
          </p:nvSpPr>
          <p:spPr>
            <a:xfrm>
              <a:off x="5587767" y="3362683"/>
              <a:ext cx="838616" cy="345758"/>
            </a:xfrm>
            <a:prstGeom prst="rect">
              <a:avLst/>
            </a:prstGeom>
            <a:solidFill>
              <a:srgbClr val="0069C8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MDRMatcher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Pfeil nach unten 211"/>
            <p:cNvSpPr/>
            <p:nvPr/>
          </p:nvSpPr>
          <p:spPr>
            <a:xfrm rot="16200000">
              <a:off x="6456988" y="3420639"/>
              <a:ext cx="216977" cy="234336"/>
            </a:xfrm>
            <a:prstGeom prst="downArrow">
              <a:avLst/>
            </a:prstGeom>
            <a:solidFill>
              <a:srgbClr val="0069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Pfeil nach unten 214"/>
            <p:cNvSpPr/>
            <p:nvPr/>
          </p:nvSpPr>
          <p:spPr>
            <a:xfrm rot="18515615">
              <a:off x="5328046" y="3145809"/>
              <a:ext cx="216977" cy="234336"/>
            </a:xfrm>
            <a:prstGeom prst="downArrow">
              <a:avLst/>
            </a:prstGeom>
            <a:solidFill>
              <a:srgbClr val="0069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4" name="Eine Ecke des Rechtecks schneiden 223"/>
            <p:cNvSpPr/>
            <p:nvPr/>
          </p:nvSpPr>
          <p:spPr>
            <a:xfrm>
              <a:off x="6717721" y="3362683"/>
              <a:ext cx="606587" cy="342137"/>
            </a:xfrm>
            <a:prstGeom prst="snip1Rect">
              <a:avLst/>
            </a:prstGeom>
            <a:gradFill>
              <a:gsLst>
                <a:gs pos="0">
                  <a:sysClr val="window" lastClr="FFFFFF">
                    <a:lumMod val="65000"/>
                  </a:sysClr>
                </a:gs>
                <a:gs pos="75000">
                  <a:sysClr val="window" lastClr="FFFFFF"/>
                </a:gs>
                <a:gs pos="26000">
                  <a:sysClr val="window" lastClr="FFFFFF"/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5" name="Textfeld 224"/>
            <p:cNvSpPr txBox="1"/>
            <p:nvPr/>
          </p:nvSpPr>
          <p:spPr>
            <a:xfrm>
              <a:off x="6782429" y="3475743"/>
              <a:ext cx="491994" cy="120494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88000">
                  <a:sysClr val="window" lastClr="FFFFFF"/>
                </a:gs>
                <a:gs pos="1200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effectLst/>
          </p:spPr>
          <p:txBody>
            <a:bodyPr wrap="non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Mapping</a:t>
              </a:r>
            </a:p>
          </p:txBody>
        </p:sp>
        <p:sp>
          <p:nvSpPr>
            <p:cNvPr id="227" name="Pfeil nach unten 226"/>
            <p:cNvSpPr/>
            <p:nvPr/>
          </p:nvSpPr>
          <p:spPr>
            <a:xfrm rot="16200000">
              <a:off x="5332243" y="3423567"/>
              <a:ext cx="216977" cy="234336"/>
            </a:xfrm>
            <a:prstGeom prst="downArrow">
              <a:avLst/>
            </a:prstGeom>
            <a:solidFill>
              <a:srgbClr val="0069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448036" y="3362683"/>
            <a:ext cx="5553074" cy="642174"/>
            <a:chOff x="3448036" y="3362683"/>
            <a:chExt cx="5553074" cy="642174"/>
          </a:xfrm>
        </p:grpSpPr>
        <p:sp>
          <p:nvSpPr>
            <p:cNvPr id="208" name="Rechteck 207"/>
            <p:cNvSpPr/>
            <p:nvPr/>
          </p:nvSpPr>
          <p:spPr>
            <a:xfrm>
              <a:off x="7626468" y="3362683"/>
              <a:ext cx="691425" cy="338465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ETLHelper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Pfeil nach unten 212"/>
            <p:cNvSpPr/>
            <p:nvPr/>
          </p:nvSpPr>
          <p:spPr>
            <a:xfrm rot="16200000">
              <a:off x="7377138" y="3420639"/>
              <a:ext cx="216977" cy="234336"/>
            </a:xfrm>
            <a:prstGeom prst="downArrow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Pfeil nach unten 213"/>
            <p:cNvSpPr/>
            <p:nvPr/>
          </p:nvSpPr>
          <p:spPr>
            <a:xfrm rot="16200000">
              <a:off x="8364333" y="3413459"/>
              <a:ext cx="216977" cy="234336"/>
            </a:xfrm>
            <a:prstGeom prst="downArrow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Pfeil nach unten 215"/>
            <p:cNvSpPr/>
            <p:nvPr/>
          </p:nvSpPr>
          <p:spPr>
            <a:xfrm rot="5400000" flipV="1">
              <a:off x="5982205" y="2662015"/>
              <a:ext cx="212463" cy="2473221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Pfeil nach unten 216"/>
            <p:cNvSpPr/>
            <p:nvPr/>
          </p:nvSpPr>
          <p:spPr>
            <a:xfrm rot="3222061" flipV="1">
              <a:off x="7322916" y="3638742"/>
              <a:ext cx="212463" cy="344616"/>
            </a:xfrm>
            <a:prstGeom prst="downArrow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18" name="Gruppieren 217"/>
            <p:cNvGrpSpPr/>
            <p:nvPr/>
          </p:nvGrpSpPr>
          <p:grpSpPr>
            <a:xfrm>
              <a:off x="8627752" y="3364398"/>
              <a:ext cx="373358" cy="336749"/>
              <a:chOff x="575830" y="5474529"/>
              <a:chExt cx="618913" cy="741821"/>
            </a:xfrm>
          </p:grpSpPr>
          <p:sp>
            <p:nvSpPr>
              <p:cNvPr id="219" name="Eine Ecke des Rechtecks schneiden 218"/>
              <p:cNvSpPr/>
              <p:nvPr/>
            </p:nvSpPr>
            <p:spPr>
              <a:xfrm>
                <a:off x="575830" y="5474529"/>
                <a:ext cx="618913" cy="741821"/>
              </a:xfrm>
              <a:prstGeom prst="snip1Rect">
                <a:avLst/>
              </a:prstGeom>
              <a:gradFill>
                <a:gsLst>
                  <a:gs pos="0">
                    <a:sysClr val="window" lastClr="FFFFFF">
                      <a:lumMod val="65000"/>
                    </a:sysClr>
                  </a:gs>
                  <a:gs pos="75000">
                    <a:sysClr val="window" lastClr="FFFFFF"/>
                  </a:gs>
                  <a:gs pos="2600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0"/>
              </a:gra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0" name="Textfeld 219"/>
              <p:cNvSpPr txBox="1"/>
              <p:nvPr/>
            </p:nvSpPr>
            <p:spPr>
              <a:xfrm>
                <a:off x="641853" y="5719665"/>
                <a:ext cx="501991" cy="261256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88000">
                    <a:sysClr val="window" lastClr="FFFFFF"/>
                  </a:gs>
                  <a:gs pos="12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effectLst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XML</a:t>
                </a:r>
              </a:p>
            </p:txBody>
          </p:sp>
        </p:grpSp>
        <p:sp>
          <p:nvSpPr>
            <p:cNvPr id="228" name="Pfeil nach unten 227"/>
            <p:cNvSpPr/>
            <p:nvPr/>
          </p:nvSpPr>
          <p:spPr>
            <a:xfrm rot="18515615">
              <a:off x="4528342" y="3389756"/>
              <a:ext cx="216977" cy="647496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5" name="Pfeil nach unten 234"/>
            <p:cNvSpPr/>
            <p:nvPr/>
          </p:nvSpPr>
          <p:spPr>
            <a:xfrm rot="16200000">
              <a:off x="3825197" y="3040190"/>
              <a:ext cx="216977" cy="971299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711268" y="2207063"/>
            <a:ext cx="2004172" cy="2511137"/>
            <a:chOff x="3711268" y="2207063"/>
            <a:chExt cx="2004172" cy="2511137"/>
          </a:xfrm>
        </p:grpSpPr>
        <p:grpSp>
          <p:nvGrpSpPr>
            <p:cNvPr id="159" name="Gruppieren 158"/>
            <p:cNvGrpSpPr/>
            <p:nvPr/>
          </p:nvGrpSpPr>
          <p:grpSpPr>
            <a:xfrm>
              <a:off x="4874635" y="4364161"/>
              <a:ext cx="380443" cy="336749"/>
              <a:chOff x="562680" y="5474529"/>
              <a:chExt cx="630657" cy="741821"/>
            </a:xfrm>
          </p:grpSpPr>
          <p:sp>
            <p:nvSpPr>
              <p:cNvPr id="160" name="Eine Ecke des Rechtecks schneiden 159"/>
              <p:cNvSpPr/>
              <p:nvPr/>
            </p:nvSpPr>
            <p:spPr>
              <a:xfrm>
                <a:off x="562680" y="5474529"/>
                <a:ext cx="630657" cy="741821"/>
              </a:xfrm>
              <a:prstGeom prst="snip1Rect">
                <a:avLst/>
              </a:prstGeom>
              <a:gradFill>
                <a:gsLst>
                  <a:gs pos="0">
                    <a:sysClr val="window" lastClr="FFFFFF">
                      <a:lumMod val="65000"/>
                    </a:sysClr>
                  </a:gs>
                  <a:gs pos="75000">
                    <a:sysClr val="window" lastClr="FFFFFF"/>
                  </a:gs>
                  <a:gs pos="2600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0"/>
              </a:gra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" name="Textfeld 160"/>
              <p:cNvSpPr txBox="1"/>
              <p:nvPr/>
            </p:nvSpPr>
            <p:spPr>
              <a:xfrm>
                <a:off x="641853" y="5719665"/>
                <a:ext cx="501991" cy="261256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88000">
                    <a:sysClr val="window" lastClr="FFFFFF"/>
                  </a:gs>
                  <a:gs pos="12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effectLst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CMF</a:t>
                </a:r>
              </a:p>
            </p:txBody>
          </p:sp>
        </p:grpSp>
        <p:sp>
          <p:nvSpPr>
            <p:cNvPr id="186" name="Rechteck 185"/>
            <p:cNvSpPr/>
            <p:nvPr/>
          </p:nvSpPr>
          <p:spPr>
            <a:xfrm>
              <a:off x="3711268" y="4364161"/>
              <a:ext cx="862170" cy="354039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MDRExtractor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Pfeil nach unten 186"/>
            <p:cNvSpPr/>
            <p:nvPr/>
          </p:nvSpPr>
          <p:spPr>
            <a:xfrm rot="16200000">
              <a:off x="4621954" y="4411878"/>
              <a:ext cx="216977" cy="234336"/>
            </a:xfrm>
            <a:prstGeom prst="downArrow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Pfeil nach unten 192"/>
            <p:cNvSpPr/>
            <p:nvPr/>
          </p:nvSpPr>
          <p:spPr>
            <a:xfrm>
              <a:off x="5492421" y="2207063"/>
              <a:ext cx="223019" cy="487341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Pfeil nach unten 193"/>
            <p:cNvSpPr/>
            <p:nvPr/>
          </p:nvSpPr>
          <p:spPr>
            <a:xfrm rot="16200000">
              <a:off x="4672636" y="1827261"/>
              <a:ext cx="216977" cy="1757933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Pfeil nach unten 194"/>
            <p:cNvSpPr/>
            <p:nvPr/>
          </p:nvSpPr>
          <p:spPr>
            <a:xfrm>
              <a:off x="3846860" y="2655179"/>
              <a:ext cx="223019" cy="1689877"/>
            </a:xfrm>
            <a:prstGeom prst="downArrow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3338499" y="2207063"/>
            <a:ext cx="2516778" cy="1484498"/>
            <a:chOff x="3338499" y="2207063"/>
            <a:chExt cx="2516778" cy="1484498"/>
          </a:xfrm>
        </p:grpSpPr>
        <p:grpSp>
          <p:nvGrpSpPr>
            <p:cNvPr id="204" name="Gruppieren 203"/>
            <p:cNvGrpSpPr/>
            <p:nvPr/>
          </p:nvGrpSpPr>
          <p:grpSpPr>
            <a:xfrm>
              <a:off x="4896785" y="2971566"/>
              <a:ext cx="378570" cy="336749"/>
              <a:chOff x="575830" y="5474529"/>
              <a:chExt cx="618913" cy="741821"/>
            </a:xfrm>
          </p:grpSpPr>
          <p:sp>
            <p:nvSpPr>
              <p:cNvPr id="205" name="Eine Ecke des Rechtecks schneiden 204"/>
              <p:cNvSpPr/>
              <p:nvPr/>
            </p:nvSpPr>
            <p:spPr>
              <a:xfrm>
                <a:off x="575830" y="5474529"/>
                <a:ext cx="618913" cy="741821"/>
              </a:xfrm>
              <a:prstGeom prst="snip1Rect">
                <a:avLst/>
              </a:prstGeom>
              <a:gradFill>
                <a:gsLst>
                  <a:gs pos="0">
                    <a:sysClr val="window" lastClr="FFFFFF">
                      <a:lumMod val="65000"/>
                    </a:sysClr>
                  </a:gs>
                  <a:gs pos="75000">
                    <a:sysClr val="window" lastClr="FFFFFF"/>
                  </a:gs>
                  <a:gs pos="2600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0"/>
              </a:gra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" name="Textfeld 205"/>
              <p:cNvSpPr txBox="1"/>
              <p:nvPr/>
            </p:nvSpPr>
            <p:spPr>
              <a:xfrm>
                <a:off x="641853" y="5719665"/>
                <a:ext cx="501991" cy="261256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88000">
                    <a:sysClr val="window" lastClr="FFFFFF"/>
                  </a:gs>
                  <a:gs pos="12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effectLst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CMF</a:t>
                </a:r>
              </a:p>
            </p:txBody>
          </p:sp>
        </p:grpSp>
        <p:grpSp>
          <p:nvGrpSpPr>
            <p:cNvPr id="209" name="Gruppieren 208"/>
            <p:cNvGrpSpPr/>
            <p:nvPr/>
          </p:nvGrpSpPr>
          <p:grpSpPr>
            <a:xfrm>
              <a:off x="4896785" y="3354812"/>
              <a:ext cx="377239" cy="336749"/>
              <a:chOff x="567190" y="5474529"/>
              <a:chExt cx="625347" cy="741821"/>
            </a:xfrm>
          </p:grpSpPr>
          <p:sp>
            <p:nvSpPr>
              <p:cNvPr id="210" name="Eine Ecke des Rechtecks schneiden 209"/>
              <p:cNvSpPr/>
              <p:nvPr/>
            </p:nvSpPr>
            <p:spPr>
              <a:xfrm>
                <a:off x="567190" y="5474529"/>
                <a:ext cx="625347" cy="741821"/>
              </a:xfrm>
              <a:prstGeom prst="snip1Rect">
                <a:avLst/>
              </a:prstGeom>
              <a:gradFill>
                <a:gsLst>
                  <a:gs pos="0">
                    <a:sysClr val="window" lastClr="FFFFFF">
                      <a:lumMod val="65000"/>
                    </a:sysClr>
                  </a:gs>
                  <a:gs pos="75000">
                    <a:sysClr val="window" lastClr="FFFFFF"/>
                  </a:gs>
                  <a:gs pos="2600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0"/>
              </a:gra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Textfeld 210"/>
              <p:cNvSpPr txBox="1"/>
              <p:nvPr/>
            </p:nvSpPr>
            <p:spPr>
              <a:xfrm>
                <a:off x="641853" y="5719665"/>
                <a:ext cx="501991" cy="261256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88000">
                    <a:sysClr val="window" lastClr="FFFFFF"/>
                  </a:gs>
                  <a:gs pos="12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effectLst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LMF</a:t>
                </a:r>
              </a:p>
            </p:txBody>
          </p:sp>
        </p:grpSp>
        <p:sp>
          <p:nvSpPr>
            <p:cNvPr id="229" name="Pfeil nach unten 228"/>
            <p:cNvSpPr/>
            <p:nvPr/>
          </p:nvSpPr>
          <p:spPr>
            <a:xfrm rot="16200000">
              <a:off x="4642232" y="3019283"/>
              <a:ext cx="216977" cy="234336"/>
            </a:xfrm>
            <a:prstGeom prst="downArrow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0" name="Pfeil nach unten 229"/>
            <p:cNvSpPr/>
            <p:nvPr/>
          </p:nvSpPr>
          <p:spPr>
            <a:xfrm rot="18515615">
              <a:off x="4629615" y="3260103"/>
              <a:ext cx="216977" cy="269295"/>
            </a:xfrm>
            <a:prstGeom prst="downArrow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1" name="Pfeil nach unten 230"/>
            <p:cNvSpPr/>
            <p:nvPr/>
          </p:nvSpPr>
          <p:spPr>
            <a:xfrm rot="16200000">
              <a:off x="3456715" y="3032484"/>
              <a:ext cx="216977" cy="234336"/>
            </a:xfrm>
            <a:prstGeom prst="downArrow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2" name="Pfeil nach unten 231"/>
            <p:cNvSpPr/>
            <p:nvPr/>
          </p:nvSpPr>
          <p:spPr>
            <a:xfrm>
              <a:off x="4021683" y="2545609"/>
              <a:ext cx="223019" cy="405865"/>
            </a:xfrm>
            <a:prstGeom prst="downArrow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3" name="Pfeil nach unten 232"/>
            <p:cNvSpPr/>
            <p:nvPr/>
          </p:nvSpPr>
          <p:spPr>
            <a:xfrm>
              <a:off x="3338499" y="2372095"/>
              <a:ext cx="223019" cy="832151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3711269" y="2971566"/>
              <a:ext cx="882310" cy="354039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MDRExtractor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7" name="Pfeil nach unten 236"/>
            <p:cNvSpPr/>
            <p:nvPr/>
          </p:nvSpPr>
          <p:spPr>
            <a:xfrm rot="16200000">
              <a:off x="4830251" y="1711186"/>
              <a:ext cx="216977" cy="1722696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8" name="Pfeil nach unten 237"/>
            <p:cNvSpPr/>
            <p:nvPr/>
          </p:nvSpPr>
          <p:spPr>
            <a:xfrm>
              <a:off x="5632258" y="2207063"/>
              <a:ext cx="223019" cy="359745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9" name="Rechteck 238"/>
          <p:cNvSpPr/>
          <p:nvPr/>
        </p:nvSpPr>
        <p:spPr>
          <a:xfrm>
            <a:off x="4930614" y="1624817"/>
            <a:ext cx="1540311" cy="54799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CCDC (Central) Namespace</a:t>
            </a:r>
          </a:p>
        </p:txBody>
      </p:sp>
      <p:sp>
        <p:nvSpPr>
          <p:cNvPr id="240" name="Pfeil nach unten 239"/>
          <p:cNvSpPr/>
          <p:nvPr/>
        </p:nvSpPr>
        <p:spPr>
          <a:xfrm rot="16200000">
            <a:off x="7647150" y="660241"/>
            <a:ext cx="445976" cy="2481247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Textfeld 240"/>
          <p:cNvSpPr txBox="1"/>
          <p:nvPr/>
        </p:nvSpPr>
        <p:spPr>
          <a:xfrm>
            <a:off x="6553201" y="1560599"/>
            <a:ext cx="1711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CRF Generation</a:t>
            </a:r>
            <a:endParaRPr lang="de-DE" sz="11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8834337" y="2338634"/>
            <a:ext cx="905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</a:t>
            </a:r>
          </a:p>
          <a:p>
            <a:pPr algn="r"/>
            <a:r>
              <a:rPr lang="de-DE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algn="r"/>
            <a:r>
              <a:rPr lang="de-DE" sz="11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endParaRPr lang="de-DE" sz="11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Flussdiagramm: Magnetplattenspeicher 243"/>
          <p:cNvSpPr/>
          <p:nvPr/>
        </p:nvSpPr>
        <p:spPr>
          <a:xfrm>
            <a:off x="9232655" y="3555423"/>
            <a:ext cx="1053371" cy="1285550"/>
          </a:xfrm>
          <a:prstGeom prst="flowChartMagneticDisk">
            <a:avLst/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CCDC</a:t>
            </a:r>
            <a:br>
              <a:rPr kumimoji="0" lang="de-DE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Database</a:t>
            </a:r>
          </a:p>
        </p:txBody>
      </p:sp>
      <p:sp>
        <p:nvSpPr>
          <p:cNvPr id="245" name="Pfeil nach unten 244"/>
          <p:cNvSpPr/>
          <p:nvPr/>
        </p:nvSpPr>
        <p:spPr>
          <a:xfrm>
            <a:off x="9607170" y="2392415"/>
            <a:ext cx="466745" cy="1083262"/>
          </a:xfrm>
          <a:prstGeom prst="down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Textfeld 245"/>
          <p:cNvSpPr txBox="1"/>
          <p:nvPr/>
        </p:nvSpPr>
        <p:spPr>
          <a:xfrm>
            <a:off x="2036301" y="5666871"/>
            <a:ext cx="1438031" cy="26161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Textfeld 246"/>
          <p:cNvSpPr txBox="1"/>
          <p:nvPr/>
        </p:nvSpPr>
        <p:spPr>
          <a:xfrm>
            <a:off x="3519808" y="5666169"/>
            <a:ext cx="1318842" cy="26161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4884127" y="5666169"/>
            <a:ext cx="2439349" cy="26161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Harmonization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Textfeld 248"/>
          <p:cNvSpPr txBox="1"/>
          <p:nvPr/>
        </p:nvSpPr>
        <p:spPr>
          <a:xfrm>
            <a:off x="7366779" y="5666169"/>
            <a:ext cx="1402868" cy="26161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</p:txBody>
      </p:sp>
      <p:sp>
        <p:nvSpPr>
          <p:cNvPr id="250" name="Textfeld 249"/>
          <p:cNvSpPr txBox="1"/>
          <p:nvPr/>
        </p:nvSpPr>
        <p:spPr>
          <a:xfrm>
            <a:off x="8812951" y="5666169"/>
            <a:ext cx="1628761" cy="26161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endParaRPr kumimoji="0" lang="de-DE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8" name="Grafik 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219" y="6224687"/>
            <a:ext cx="1911943" cy="629583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5299089" y="4326668"/>
            <a:ext cx="3681743" cy="1070784"/>
            <a:chOff x="5299089" y="4326668"/>
            <a:chExt cx="3681743" cy="1070784"/>
          </a:xfrm>
        </p:grpSpPr>
        <p:sp>
          <p:nvSpPr>
            <p:cNvPr id="181" name="Eine Ecke des Rechtecks schneiden 180"/>
            <p:cNvSpPr/>
            <p:nvPr/>
          </p:nvSpPr>
          <p:spPr>
            <a:xfrm>
              <a:off x="6697443" y="4755278"/>
              <a:ext cx="606587" cy="342137"/>
            </a:xfrm>
            <a:prstGeom prst="snip1Rect">
              <a:avLst/>
            </a:prstGeom>
            <a:gradFill>
              <a:gsLst>
                <a:gs pos="0">
                  <a:sysClr val="window" lastClr="FFFFFF">
                    <a:lumMod val="65000"/>
                  </a:sysClr>
                </a:gs>
                <a:gs pos="75000">
                  <a:sysClr val="window" lastClr="FFFFFF"/>
                </a:gs>
                <a:gs pos="26000">
                  <a:sysClr val="window" lastClr="FFFFFF"/>
                </a:gs>
                <a:gs pos="100000">
                  <a:sysClr val="window" lastClr="FFFFFF">
                    <a:lumMod val="65000"/>
                  </a:sysClr>
                </a:gs>
              </a:gsLst>
              <a:lin ang="5400000" scaled="0"/>
            </a:gra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Pfeil nach oben und unten 178"/>
            <p:cNvSpPr/>
            <p:nvPr/>
          </p:nvSpPr>
          <p:spPr>
            <a:xfrm>
              <a:off x="6897004" y="4550608"/>
              <a:ext cx="182342" cy="191042"/>
            </a:xfrm>
            <a:prstGeom prst="upDownArrow">
              <a:avLst>
                <a:gd name="adj1" fmla="val 46817"/>
                <a:gd name="adj2" fmla="val 42803"/>
              </a:avLst>
            </a:prstGeom>
            <a:solidFill>
              <a:srgbClr val="DA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6567368" y="4326668"/>
              <a:ext cx="841612" cy="214521"/>
            </a:xfrm>
            <a:prstGeom prst="rect">
              <a:avLst/>
            </a:prstGeom>
            <a:solidFill>
              <a:srgbClr val="DA000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MappingGUI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567490" y="4755278"/>
              <a:ext cx="838616" cy="345758"/>
            </a:xfrm>
            <a:prstGeom prst="rect">
              <a:avLst/>
            </a:prstGeom>
            <a:solidFill>
              <a:srgbClr val="0069C8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MDRMatcher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Pfeil nach unten 168"/>
            <p:cNvSpPr/>
            <p:nvPr/>
          </p:nvSpPr>
          <p:spPr>
            <a:xfrm rot="16200000">
              <a:off x="6436710" y="4813234"/>
              <a:ext cx="216977" cy="234336"/>
            </a:xfrm>
            <a:prstGeom prst="downArrow">
              <a:avLst/>
            </a:prstGeom>
            <a:solidFill>
              <a:srgbClr val="0069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Pfeil nach unten 171"/>
            <p:cNvSpPr/>
            <p:nvPr/>
          </p:nvSpPr>
          <p:spPr>
            <a:xfrm rot="18515615">
              <a:off x="5307768" y="4538404"/>
              <a:ext cx="216977" cy="234336"/>
            </a:xfrm>
            <a:prstGeom prst="downArrow">
              <a:avLst/>
            </a:prstGeom>
            <a:solidFill>
              <a:srgbClr val="0069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Pfeil nach unten 183"/>
            <p:cNvSpPr/>
            <p:nvPr/>
          </p:nvSpPr>
          <p:spPr>
            <a:xfrm rot="16200000">
              <a:off x="5311965" y="4816162"/>
              <a:ext cx="216977" cy="234336"/>
            </a:xfrm>
            <a:prstGeom prst="downArrow">
              <a:avLst/>
            </a:prstGeom>
            <a:solidFill>
              <a:srgbClr val="0069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Rechteck 162"/>
            <p:cNvSpPr/>
            <p:nvPr/>
          </p:nvSpPr>
          <p:spPr>
            <a:xfrm>
              <a:off x="7606190" y="4755278"/>
              <a:ext cx="691425" cy="338465"/>
            </a:xfrm>
            <a:prstGeom prst="rect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ETLHelper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Pfeil nach unten 169"/>
            <p:cNvSpPr/>
            <p:nvPr/>
          </p:nvSpPr>
          <p:spPr>
            <a:xfrm rot="16200000">
              <a:off x="7356860" y="4813234"/>
              <a:ext cx="216977" cy="234336"/>
            </a:xfrm>
            <a:prstGeom prst="downArrow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Pfeil nach unten 170"/>
            <p:cNvSpPr/>
            <p:nvPr/>
          </p:nvSpPr>
          <p:spPr>
            <a:xfrm rot="16200000">
              <a:off x="8344056" y="4806054"/>
              <a:ext cx="216977" cy="234336"/>
            </a:xfrm>
            <a:prstGeom prst="downArrow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Pfeil nach unten 172"/>
            <p:cNvSpPr/>
            <p:nvPr/>
          </p:nvSpPr>
          <p:spPr>
            <a:xfrm rot="5400000" flipV="1">
              <a:off x="6197796" y="4290479"/>
              <a:ext cx="212463" cy="2001484"/>
            </a:xfrm>
            <a:prstGeom prst="downArrow">
              <a:avLst>
                <a:gd name="adj1" fmla="val 50000"/>
                <a:gd name="adj2" fmla="val 0"/>
              </a:avLst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Pfeil nach unten 173"/>
            <p:cNvSpPr/>
            <p:nvPr/>
          </p:nvSpPr>
          <p:spPr>
            <a:xfrm rot="3222061" flipV="1">
              <a:off x="7302639" y="5031337"/>
              <a:ext cx="212463" cy="344616"/>
            </a:xfrm>
            <a:prstGeom prst="downArrow">
              <a:avLst/>
            </a:prstGeom>
            <a:solidFill>
              <a:srgbClr val="8064A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5" name="Gruppieren 174"/>
            <p:cNvGrpSpPr/>
            <p:nvPr/>
          </p:nvGrpSpPr>
          <p:grpSpPr>
            <a:xfrm>
              <a:off x="8607474" y="4756993"/>
              <a:ext cx="373358" cy="336749"/>
              <a:chOff x="575830" y="5474529"/>
              <a:chExt cx="618913" cy="741821"/>
            </a:xfrm>
          </p:grpSpPr>
          <p:sp>
            <p:nvSpPr>
              <p:cNvPr id="176" name="Eine Ecke des Rechtecks schneiden 175"/>
              <p:cNvSpPr/>
              <p:nvPr/>
            </p:nvSpPr>
            <p:spPr>
              <a:xfrm>
                <a:off x="575830" y="5474529"/>
                <a:ext cx="618913" cy="741821"/>
              </a:xfrm>
              <a:prstGeom prst="snip1Rect">
                <a:avLst/>
              </a:prstGeom>
              <a:gradFill>
                <a:gsLst>
                  <a:gs pos="0">
                    <a:sysClr val="window" lastClr="FFFFFF">
                      <a:lumMod val="65000"/>
                    </a:sysClr>
                  </a:gs>
                  <a:gs pos="75000">
                    <a:sysClr val="window" lastClr="FFFFFF"/>
                  </a:gs>
                  <a:gs pos="2600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0"/>
              </a:gra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" name="Textfeld 176"/>
              <p:cNvSpPr txBox="1"/>
              <p:nvPr/>
            </p:nvSpPr>
            <p:spPr>
              <a:xfrm>
                <a:off x="641853" y="5719665"/>
                <a:ext cx="501991" cy="261256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0"/>
                    </a:sysClr>
                  </a:gs>
                  <a:gs pos="88000">
                    <a:sysClr val="window" lastClr="FFFFFF"/>
                  </a:gs>
                  <a:gs pos="12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</a:gradFill>
              <a:effectLst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XML</a:t>
                </a:r>
              </a:p>
            </p:txBody>
          </p:sp>
        </p:grpSp>
        <p:sp>
          <p:nvSpPr>
            <p:cNvPr id="182" name="Textfeld 181"/>
            <p:cNvSpPr txBox="1"/>
            <p:nvPr/>
          </p:nvSpPr>
          <p:spPr>
            <a:xfrm>
              <a:off x="6762151" y="4868338"/>
              <a:ext cx="491994" cy="120494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88000">
                  <a:sysClr val="window" lastClr="FFFFFF"/>
                </a:gs>
                <a:gs pos="1200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effectLst/>
          </p:spPr>
          <p:txBody>
            <a:bodyPr wrap="none" lIns="0" tIns="0" rIns="0" bIns="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4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219" y="6224687"/>
            <a:ext cx="1911943" cy="6295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Samply.MDR-basiertes ETL in ADOPT BBMRI-ERIC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32953"/>
            <a:ext cx="10306050" cy="6592094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287595" y="5681663"/>
            <a:ext cx="494411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Extrahierte Metadaten aus dem MDR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CMF = Central </a:t>
            </a:r>
            <a:r>
              <a:rPr lang="de-DE" b="1" dirty="0" err="1" smtClean="0">
                <a:solidFill>
                  <a:srgbClr val="FF0000"/>
                </a:solidFill>
              </a:rPr>
              <a:t>Metadata</a:t>
            </a:r>
            <a:r>
              <a:rPr lang="de-DE" b="1" dirty="0" smtClean="0">
                <a:solidFill>
                  <a:srgbClr val="FF0000"/>
                </a:solidFill>
              </a:rPr>
              <a:t> Definition File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829301" y="1238251"/>
            <a:ext cx="3476624" cy="51149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219" y="6224687"/>
            <a:ext cx="1911943" cy="6295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Samply.MDR-basiertes ETL in ADOPT BBMRI-ERIC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" y="138112"/>
            <a:ext cx="10963275" cy="6581775"/>
          </a:xfrm>
          <a:prstGeom prst="rect">
            <a:avLst/>
          </a:prstGeom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9096374" y="5547843"/>
            <a:ext cx="20951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Mapping-Datei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5" name="Picture 1" descr="Fig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0" y="3679909"/>
            <a:ext cx="4954032" cy="270605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6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Samply.MDR-basiertes ETL in ADOPT BBMRI-ERIC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32070"/>
              </p:ext>
            </p:extLst>
          </p:nvPr>
        </p:nvGraphicFramePr>
        <p:xfrm>
          <a:off x="287595" y="1335095"/>
          <a:ext cx="11563389" cy="4793440"/>
        </p:xfrm>
        <a:graphic>
          <a:graphicData uri="http://schemas.openxmlformats.org/drawingml/2006/table">
            <a:tbl>
              <a:tblPr firstRow="1" firstCol="1" bandRow="1"/>
              <a:tblGrid>
                <a:gridCol w="1395828">
                  <a:extLst>
                    <a:ext uri="{9D8B030D-6E8A-4147-A177-3AD203B41FA5}">
                      <a16:colId xmlns:a16="http://schemas.microsoft.com/office/drawing/2014/main" val="3213014933"/>
                    </a:ext>
                  </a:extLst>
                </a:gridCol>
                <a:gridCol w="1319348">
                  <a:extLst>
                    <a:ext uri="{9D8B030D-6E8A-4147-A177-3AD203B41FA5}">
                      <a16:colId xmlns:a16="http://schemas.microsoft.com/office/drawing/2014/main" val="3519980330"/>
                    </a:ext>
                  </a:extLst>
                </a:gridCol>
                <a:gridCol w="1199821">
                  <a:extLst>
                    <a:ext uri="{9D8B030D-6E8A-4147-A177-3AD203B41FA5}">
                      <a16:colId xmlns:a16="http://schemas.microsoft.com/office/drawing/2014/main" val="1720379097"/>
                    </a:ext>
                  </a:extLst>
                </a:gridCol>
                <a:gridCol w="1274732">
                  <a:extLst>
                    <a:ext uri="{9D8B030D-6E8A-4147-A177-3AD203B41FA5}">
                      <a16:colId xmlns:a16="http://schemas.microsoft.com/office/drawing/2014/main" val="926033518"/>
                    </a:ext>
                  </a:extLst>
                </a:gridCol>
                <a:gridCol w="1274732">
                  <a:extLst>
                    <a:ext uri="{9D8B030D-6E8A-4147-A177-3AD203B41FA5}">
                      <a16:colId xmlns:a16="http://schemas.microsoft.com/office/drawing/2014/main" val="1187316865"/>
                    </a:ext>
                  </a:extLst>
                </a:gridCol>
                <a:gridCol w="1274732">
                  <a:extLst>
                    <a:ext uri="{9D8B030D-6E8A-4147-A177-3AD203B41FA5}">
                      <a16:colId xmlns:a16="http://schemas.microsoft.com/office/drawing/2014/main" val="267291964"/>
                    </a:ext>
                  </a:extLst>
                </a:gridCol>
                <a:gridCol w="1274732">
                  <a:extLst>
                    <a:ext uri="{9D8B030D-6E8A-4147-A177-3AD203B41FA5}">
                      <a16:colId xmlns:a16="http://schemas.microsoft.com/office/drawing/2014/main" val="677111197"/>
                    </a:ext>
                  </a:extLst>
                </a:gridCol>
                <a:gridCol w="1274732">
                  <a:extLst>
                    <a:ext uri="{9D8B030D-6E8A-4147-A177-3AD203B41FA5}">
                      <a16:colId xmlns:a16="http://schemas.microsoft.com/office/drawing/2014/main" val="2121378037"/>
                    </a:ext>
                  </a:extLst>
                </a:gridCol>
                <a:gridCol w="1274732">
                  <a:extLst>
                    <a:ext uri="{9D8B030D-6E8A-4147-A177-3AD203B41FA5}">
                      <a16:colId xmlns:a16="http://schemas.microsoft.com/office/drawing/2014/main" val="4052112890"/>
                    </a:ext>
                  </a:extLst>
                </a:gridCol>
              </a:tblGrid>
              <a:tr h="89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From / To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Enumerated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Integer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Float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Boolean (True)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Boolean (False)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DateTime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68490"/>
                  </a:ext>
                </a:extLst>
              </a:tr>
              <a:tr h="43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Enumerated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Value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 to String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684610"/>
                  </a:ext>
                </a:extLst>
              </a:tr>
              <a:tr h="43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Integer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 Through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 to Float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=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=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b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 to String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33838"/>
                  </a:ext>
                </a:extLst>
              </a:tr>
              <a:tr h="43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Float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Round to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next Int.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 Through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= </a:t>
                      </a:r>
                      <a: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</a:t>
                      </a:r>
                      <a:br>
                        <a:rPr lang="en-US" sz="16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= 0.0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 to String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947527"/>
                  </a:ext>
                </a:extLst>
              </a:tr>
              <a:tr h="43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Boolean (True)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Value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 Through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False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 to String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60362"/>
                  </a:ext>
                </a:extLst>
              </a:tr>
              <a:tr h="43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Boolean (False)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Value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 Through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 to String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594648"/>
                  </a:ext>
                </a:extLst>
              </a:tr>
              <a:tr h="43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 Through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156507"/>
                  </a:ext>
                </a:extLst>
              </a:tr>
              <a:tr h="43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 to String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 Through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Only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438943"/>
                  </a:ext>
                </a:extLst>
              </a:tr>
              <a:tr h="43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DateTime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 to String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Only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Pass Through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Yu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809721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219" y="6224687"/>
            <a:ext cx="1911943" cy="6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1425</Words>
  <Application>Microsoft Office PowerPoint</Application>
  <PresentationFormat>Breitbild</PresentationFormat>
  <Paragraphs>232</Paragraphs>
  <Slides>20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Comic Sans MS</vt:lpstr>
      <vt:lpstr>Times New Roman</vt:lpstr>
      <vt:lpstr>Yu Mincho</vt:lpstr>
      <vt:lpstr>1_Benutzerdefiniertes Design</vt:lpstr>
      <vt:lpstr>Das Samply.MDR als Werkzeug zur Informationsharmonisierung Extraktion und Nutzung von Metadaten zur Unterstützung der vernetzten Forschung</vt:lpstr>
      <vt:lpstr>Inhalt</vt:lpstr>
      <vt:lpstr>MDR-Nutzung in der German Biobank Node (GBN)</vt:lpstr>
      <vt:lpstr>MDR-Nutzung in der German Biobank Node (GBN)</vt:lpstr>
      <vt:lpstr>Samply.MDR-basiertes ETL in ADOPT BBMRI-ERIC</vt:lpstr>
      <vt:lpstr>Samply.MDR-basiertes ETL in ADOPT BBMRI-ERIC</vt:lpstr>
      <vt:lpstr>Samply.MDR-basiertes ETL in ADOPT BBMRI-ERIC</vt:lpstr>
      <vt:lpstr>Samply.MDR-basiertes ETL in ADOPT BBMRI-ERIC</vt:lpstr>
      <vt:lpstr>Samply.MDR-basiertes ETL in ADOPT BBMRI-ERIC</vt:lpstr>
      <vt:lpstr>Samply.MDR-basiertes ETL in ADOPT BBMRI-ERIC</vt:lpstr>
      <vt:lpstr>MDR-Nutzung in MIRACUM</vt:lpstr>
      <vt:lpstr>MDR-Nutzung in MIRACUM</vt:lpstr>
      <vt:lpstr>MDR-Nutzung in MIRACUM</vt:lpstr>
      <vt:lpstr>MDR-Nutzung in MIRACUM</vt:lpstr>
      <vt:lpstr>MDR-Nutzung in MIRACUM</vt:lpstr>
      <vt:lpstr>MDR-Nutzung in MIRACUM</vt:lpstr>
      <vt:lpstr>MDR-Nutzung in MIRACUM</vt:lpstr>
      <vt:lpstr>Lessons Learned</vt:lpstr>
      <vt:lpstr>Das Samply.MDR als Werkzeug zur Informationsharmonisierung</vt:lpstr>
      <vt:lpstr>Danke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Schraudt, Michaela</dc:creator>
  <cp:lastModifiedBy>Mate, Sebastian</cp:lastModifiedBy>
  <cp:revision>126</cp:revision>
  <dcterms:created xsi:type="dcterms:W3CDTF">2018-04-25T10:40:57Z</dcterms:created>
  <dcterms:modified xsi:type="dcterms:W3CDTF">2020-09-30T12:02:48Z</dcterms:modified>
</cp:coreProperties>
</file>