
<file path=[Content_Types].xml><?xml version="1.0" encoding="utf-8"?>
<Types xmlns="http://schemas.openxmlformats.org/package/2006/content-types">
  <Default Extension="jpeg" ContentType="image/jpeg"/>
  <Default Extension="m4v"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1" r:id="rId2"/>
    <p:sldId id="346" r:id="rId3"/>
    <p:sldId id="352" r:id="rId4"/>
    <p:sldId id="355" r:id="rId5"/>
    <p:sldId id="366" r:id="rId6"/>
    <p:sldId id="357" r:id="rId7"/>
    <p:sldId id="360" r:id="rId8"/>
    <p:sldId id="359" r:id="rId9"/>
    <p:sldId id="362" r:id="rId10"/>
    <p:sldId id="363" r:id="rId11"/>
    <p:sldId id="364" r:id="rId12"/>
    <p:sldId id="365" r:id="rId13"/>
    <p:sldId id="356" r:id="rId14"/>
    <p:sldId id="358" r:id="rId15"/>
    <p:sldId id="361" r:id="rId16"/>
    <p:sldId id="367" r:id="rId17"/>
    <p:sldId id="368" r:id="rId18"/>
    <p:sldId id="260" r:id="rId19"/>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ck, Michael" initials="SM" lastIdx="7" clrIdx="0">
    <p:extLst>
      <p:ext uri="{19B8F6BF-5375-455C-9EA6-DF929625EA0E}">
        <p15:presenceInfo xmlns:p15="http://schemas.microsoft.com/office/powerpoint/2012/main" userId="S-1-5-21-1275473729-210398050-1432810428-231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28"/>
    <a:srgbClr val="C1C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7" autoAdjust="0"/>
    <p:restoredTop sz="94636" autoAdjust="0"/>
  </p:normalViewPr>
  <p:slideViewPr>
    <p:cSldViewPr snapToGrid="0">
      <p:cViewPr varScale="1">
        <p:scale>
          <a:sx n="104" d="100"/>
          <a:sy n="104" d="100"/>
        </p:scale>
        <p:origin x="908" y="6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1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FD1DEB-1270-4F2A-9E45-589FDE3A068A}" type="slidenum">
              <a:rPr lang="de-DE"/>
              <a:pPr>
                <a:defRPr/>
              </a:pPr>
              <a:t>‹Nr.›</a:t>
            </a:fld>
            <a:endParaRPr lang="de-DE"/>
          </a:p>
        </p:txBody>
      </p:sp>
    </p:spTree>
    <p:extLst>
      <p:ext uri="{BB962C8B-B14F-4D97-AF65-F5344CB8AC3E}">
        <p14:creationId xmlns:p14="http://schemas.microsoft.com/office/powerpoint/2010/main" val="385173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96BBB6-8387-49BC-97A1-00A3312D18F9}" type="slidenum">
              <a:rPr lang="de-DE"/>
              <a:pPr>
                <a:defRPr/>
              </a:pPr>
              <a:t>‹Nr.›</a:t>
            </a:fld>
            <a:endParaRPr lang="de-DE"/>
          </a:p>
        </p:txBody>
      </p:sp>
    </p:spTree>
    <p:extLst>
      <p:ext uri="{BB962C8B-B14F-4D97-AF65-F5344CB8AC3E}">
        <p14:creationId xmlns:p14="http://schemas.microsoft.com/office/powerpoint/2010/main" val="451232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0.wmf"/><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9.w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751" y="0"/>
            <a:ext cx="12180498" cy="28399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0" y="2842967"/>
            <a:ext cx="12192000" cy="40238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2" y="5721346"/>
            <a:ext cx="12182400" cy="12062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p:blipFill>
        <p:spPr bwMode="auto">
          <a:xfrm>
            <a:off x="4229" y="1917172"/>
            <a:ext cx="12183542" cy="9339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p:blipFill>
        <p:spPr bwMode="auto">
          <a:xfrm>
            <a:off x="8540019" y="397565"/>
            <a:ext cx="2428439" cy="131058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a:xfrm>
            <a:off x="1832400" y="3276000"/>
            <a:ext cx="8532000" cy="2384626"/>
          </a:xfrm>
          <a:prstGeom prst="rect">
            <a:avLst/>
          </a:prstGeom>
        </p:spPr>
        <p:txBody>
          <a:bodyPr>
            <a:normAutofit/>
          </a:bodyPr>
          <a:lstStyle>
            <a:lvl1pPr algn="ctr">
              <a:defRPr lang="de-DE" sz="3200" b="1" kern="1200" dirty="0">
                <a:solidFill>
                  <a:srgbClr val="005628"/>
                </a:solidFill>
                <a:latin typeface="+mj-lt"/>
                <a:ea typeface="+mj-ea"/>
                <a:cs typeface="Arial"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02185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ießtext + Auflistung">
    <p:spTree>
      <p:nvGrpSpPr>
        <p:cNvPr id="1" name=""/>
        <p:cNvGrpSpPr/>
        <p:nvPr/>
      </p:nvGrpSpPr>
      <p:grpSpPr>
        <a:xfrm>
          <a:off x="0" y="0"/>
          <a:ext cx="0" cy="0"/>
          <a:chOff x="0" y="0"/>
          <a:chExt cx="0" cy="0"/>
        </a:xfrm>
      </p:grpSpPr>
      <p:sp>
        <p:nvSpPr>
          <p:cNvPr id="2" name="Titel 1"/>
          <p:cNvSpPr>
            <a:spLocks noGrp="1"/>
          </p:cNvSpPr>
          <p:nvPr>
            <p:ph type="title"/>
          </p:nvPr>
        </p:nvSpPr>
        <p:spPr>
          <a:xfrm>
            <a:off x="819153" y="908050"/>
            <a:ext cx="8367183" cy="1143000"/>
          </a:xfrm>
          <a:prstGeom prst="rect">
            <a:avLst/>
          </a:prstGeom>
        </p:spPr>
        <p:txBody>
          <a:bodyPr anchor="ctr" anchorCtr="0">
            <a:normAutofit/>
          </a:bodyPr>
          <a:lstStyle>
            <a:lvl1pPr>
              <a:defRPr sz="4400"/>
            </a:lvl1pPr>
          </a:lstStyle>
          <a:p>
            <a:r>
              <a:rPr lang="de-DE"/>
              <a:t>Mastertitelformat bearbeiten</a:t>
            </a:r>
            <a:endParaRPr lang="de-DE" dirty="0"/>
          </a:p>
        </p:txBody>
      </p:sp>
      <p:sp>
        <p:nvSpPr>
          <p:cNvPr id="4" name="Textplatzhalter 3"/>
          <p:cNvSpPr>
            <a:spLocks noGrp="1"/>
          </p:cNvSpPr>
          <p:nvPr>
            <p:ph type="body" sz="quarter" idx="14"/>
          </p:nvPr>
        </p:nvSpPr>
        <p:spPr>
          <a:xfrm>
            <a:off x="825500" y="2239199"/>
            <a:ext cx="10922000" cy="3803931"/>
          </a:xfrm>
          <a:prstGeom prst="rect">
            <a:avLst/>
          </a:prstGeom>
        </p:spPr>
        <p:txBody>
          <a:bodyPr>
            <a:normAutofit/>
          </a:bodyPr>
          <a:lstStyle>
            <a:lvl1pPr marL="252000" indent="-252000">
              <a:buFont typeface="Wingdings" panose="05000000000000000000" pitchFamily="2" charset="2"/>
              <a:buChar char="§"/>
              <a:defRPr sz="3200"/>
            </a:lvl1pPr>
            <a:lvl2pPr marL="396000" indent="-252000">
              <a:defRPr sz="2800"/>
            </a:lvl2pPr>
            <a:lvl3pPr marL="540000" indent="-252000">
              <a:defRPr sz="2400"/>
            </a:lvl3pPr>
            <a:lvl4pPr marL="684000" indent="-252000">
              <a:defRPr sz="20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5" name="Textplatzhalter 14"/>
          <p:cNvSpPr>
            <a:spLocks noGrp="1"/>
          </p:cNvSpPr>
          <p:nvPr>
            <p:ph type="body" sz="quarter" idx="15"/>
          </p:nvPr>
        </p:nvSpPr>
        <p:spPr>
          <a:xfrm>
            <a:off x="822538" y="6202680"/>
            <a:ext cx="8473863" cy="655320"/>
          </a:xfrm>
          <a:prstGeom prst="rect">
            <a:avLst/>
          </a:prstGeom>
        </p:spPr>
        <p:txBody>
          <a:bodyPr/>
          <a:lstStyle>
            <a:lvl1pPr>
              <a:defRPr/>
            </a:lvl1pPr>
          </a:lstStyle>
          <a:p>
            <a:pPr lvl="0"/>
            <a:r>
              <a:rPr lang="de-DE"/>
              <a:t>Mastertextformat bearbeiten</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771" y="6043131"/>
            <a:ext cx="904949" cy="720000"/>
          </a:xfrm>
          <a:prstGeom prst="rect">
            <a:avLst/>
          </a:prstGeom>
        </p:spPr>
      </p:pic>
    </p:spTree>
    <p:extLst>
      <p:ext uri="{BB962C8B-B14F-4D97-AF65-F5344CB8AC3E}">
        <p14:creationId xmlns:p14="http://schemas.microsoft.com/office/powerpoint/2010/main" val="291213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ließtext + Auflistung">
    <p:spTree>
      <p:nvGrpSpPr>
        <p:cNvPr id="1" name=""/>
        <p:cNvGrpSpPr/>
        <p:nvPr/>
      </p:nvGrpSpPr>
      <p:grpSpPr>
        <a:xfrm>
          <a:off x="0" y="0"/>
          <a:ext cx="0" cy="0"/>
          <a:chOff x="0" y="0"/>
          <a:chExt cx="0" cy="0"/>
        </a:xfrm>
      </p:grpSpPr>
      <p:sp>
        <p:nvSpPr>
          <p:cNvPr id="2" name="Titel 1"/>
          <p:cNvSpPr>
            <a:spLocks noGrp="1"/>
          </p:cNvSpPr>
          <p:nvPr>
            <p:ph type="title"/>
          </p:nvPr>
        </p:nvSpPr>
        <p:spPr>
          <a:xfrm>
            <a:off x="819153" y="908050"/>
            <a:ext cx="8367183" cy="1143000"/>
          </a:xfrm>
          <a:prstGeom prst="rect">
            <a:avLst/>
          </a:prstGeom>
        </p:spPr>
        <p:txBody>
          <a:bodyPr anchor="ctr" anchorCtr="0">
            <a:normAutofit/>
          </a:bodyPr>
          <a:lstStyle>
            <a:lvl1pPr>
              <a:defRPr sz="4400"/>
            </a:lvl1pPr>
          </a:lstStyle>
          <a:p>
            <a:r>
              <a:rPr lang="de-DE"/>
              <a:t>Mastertitelformat bearbeiten</a:t>
            </a:r>
            <a:endParaRPr lang="de-DE" dirty="0"/>
          </a:p>
        </p:txBody>
      </p:sp>
      <p:sp>
        <p:nvSpPr>
          <p:cNvPr id="9" name="Textplatzhalter 8"/>
          <p:cNvSpPr>
            <a:spLocks noGrp="1"/>
          </p:cNvSpPr>
          <p:nvPr>
            <p:ph type="body" sz="quarter" idx="13"/>
          </p:nvPr>
        </p:nvSpPr>
        <p:spPr>
          <a:xfrm>
            <a:off x="825502" y="2238378"/>
            <a:ext cx="10934700" cy="371475"/>
          </a:xfrm>
          <a:prstGeom prst="rect">
            <a:avLst/>
          </a:prstGeom>
        </p:spPr>
        <p:txBody>
          <a:bodyPr/>
          <a:lstStyle>
            <a:lvl1pPr marL="0" indent="0">
              <a:buNone/>
              <a:defRPr b="0"/>
            </a:lvl1pPr>
          </a:lstStyle>
          <a:p>
            <a:pPr lvl="0"/>
            <a:r>
              <a:rPr lang="de-DE"/>
              <a:t>Mastertextformat bearbeiten</a:t>
            </a:r>
          </a:p>
        </p:txBody>
      </p:sp>
      <p:sp>
        <p:nvSpPr>
          <p:cNvPr id="4" name="Textplatzhalter 3"/>
          <p:cNvSpPr>
            <a:spLocks noGrp="1"/>
          </p:cNvSpPr>
          <p:nvPr>
            <p:ph type="body" sz="quarter" idx="14"/>
          </p:nvPr>
        </p:nvSpPr>
        <p:spPr>
          <a:xfrm>
            <a:off x="825500" y="2790826"/>
            <a:ext cx="10922000" cy="3025512"/>
          </a:xfrm>
          <a:prstGeom prst="rect">
            <a:avLst/>
          </a:prstGeom>
        </p:spPr>
        <p:txBody>
          <a:bodyPr>
            <a:normAutofit/>
          </a:bodyPr>
          <a:lstStyle>
            <a:lvl1pPr marL="252000" indent="-252000">
              <a:buFont typeface="Wingdings" panose="05000000000000000000" pitchFamily="2" charset="2"/>
              <a:buChar char="§"/>
              <a:defRPr sz="3200"/>
            </a:lvl1pPr>
            <a:lvl2pPr marL="396000" indent="-252000">
              <a:defRPr sz="2800"/>
            </a:lvl2pPr>
            <a:lvl3pPr marL="540000" indent="-252000">
              <a:defRPr sz="2400"/>
            </a:lvl3pPr>
            <a:lvl4pPr marL="684000" indent="-252000">
              <a:defRPr sz="20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5" name="Textplatzhalter 14"/>
          <p:cNvSpPr>
            <a:spLocks noGrp="1"/>
          </p:cNvSpPr>
          <p:nvPr>
            <p:ph type="body" sz="quarter" idx="15"/>
          </p:nvPr>
        </p:nvSpPr>
        <p:spPr>
          <a:xfrm>
            <a:off x="822538" y="6202680"/>
            <a:ext cx="8473863" cy="655320"/>
          </a:xfrm>
          <a:prstGeom prst="rect">
            <a:avLst/>
          </a:prstGeom>
        </p:spPr>
        <p:txBody>
          <a:bodyPr/>
          <a:lstStyle>
            <a:lvl1pPr>
              <a:defRPr/>
            </a:lvl1pPr>
          </a:lstStyle>
          <a:p>
            <a:pPr lvl="0"/>
            <a:r>
              <a:rPr lang="de-DE"/>
              <a:t>Mastertextformat bearbeiten</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771" y="6043131"/>
            <a:ext cx="904949" cy="720000"/>
          </a:xfrm>
          <a:prstGeom prst="rect">
            <a:avLst/>
          </a:prstGeom>
        </p:spPr>
      </p:pic>
    </p:spTree>
    <p:extLst>
      <p:ext uri="{BB962C8B-B14F-4D97-AF65-F5344CB8AC3E}">
        <p14:creationId xmlns:p14="http://schemas.microsoft.com/office/powerpoint/2010/main" val="18103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25501" y="2233397"/>
            <a:ext cx="5171017" cy="646331"/>
          </a:xfrm>
          <a:prstGeom prst="rect">
            <a:avLst/>
          </a:prstGeo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hasCustomPrompt="1"/>
          </p:nvPr>
        </p:nvSpPr>
        <p:spPr>
          <a:xfrm>
            <a:off x="825501" y="2879727"/>
            <a:ext cx="5171017" cy="1532727"/>
          </a:xfrm>
          <a:prstGeom prst="rect">
            <a:avLst/>
          </a:prstGeom>
        </p:spPr>
        <p:txBody>
          <a:bodyPr/>
          <a:lstStyle>
            <a:lvl1pPr>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Textplatzhalter 4"/>
          <p:cNvSpPr>
            <a:spLocks noGrp="1"/>
          </p:cNvSpPr>
          <p:nvPr>
            <p:ph type="body" sz="quarter" idx="3"/>
          </p:nvPr>
        </p:nvSpPr>
        <p:spPr>
          <a:xfrm>
            <a:off x="6193369" y="2233397"/>
            <a:ext cx="5389033" cy="646331"/>
          </a:xfrm>
          <a:prstGeom prst="rect">
            <a:avLst/>
          </a:prstGeo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hasCustomPrompt="1"/>
          </p:nvPr>
        </p:nvSpPr>
        <p:spPr>
          <a:xfrm>
            <a:off x="6193369" y="2879727"/>
            <a:ext cx="5389033" cy="1532727"/>
          </a:xfrm>
          <a:prstGeom prst="rect">
            <a:avLst/>
          </a:prstGeom>
        </p:spPr>
        <p:txBody>
          <a:bodyPr/>
          <a:lstStyle>
            <a:lvl1pPr>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10" name="Rectangle 13"/>
          <p:cNvSpPr>
            <a:spLocks noGrp="1" noChangeArrowheads="1"/>
          </p:cNvSpPr>
          <p:nvPr>
            <p:ph type="title"/>
          </p:nvPr>
        </p:nvSpPr>
        <p:spPr bwMode="auto">
          <a:xfrm>
            <a:off x="819153" y="908050"/>
            <a:ext cx="83671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sz="4400"/>
            </a:lvl1pPr>
          </a:lstStyle>
          <a:p>
            <a:pPr lvl="0"/>
            <a:r>
              <a:rPr lang="de-DE"/>
              <a:t>Mastertitelformat bearbeiten</a:t>
            </a:r>
            <a:endParaRPr lang="de-DE" dirty="0"/>
          </a:p>
        </p:txBody>
      </p:sp>
      <p:sp>
        <p:nvSpPr>
          <p:cNvPr id="12" name="Textplatzhalter 14"/>
          <p:cNvSpPr>
            <a:spLocks noGrp="1"/>
          </p:cNvSpPr>
          <p:nvPr>
            <p:ph type="body" sz="quarter" idx="15"/>
          </p:nvPr>
        </p:nvSpPr>
        <p:spPr>
          <a:xfrm>
            <a:off x="822538" y="6202680"/>
            <a:ext cx="8473863" cy="655320"/>
          </a:xfrm>
          <a:prstGeom prst="rect">
            <a:avLst/>
          </a:prstGeom>
        </p:spPr>
        <p:txBody>
          <a:bodyPr/>
          <a:lstStyle>
            <a:lvl1pPr>
              <a:defRPr/>
            </a:lvl1pPr>
          </a:lstStyle>
          <a:p>
            <a:pPr lvl="0"/>
            <a:r>
              <a:rPr lang="de-DE"/>
              <a:t>Mastertextformat bearbeiten</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771" y="6043131"/>
            <a:ext cx="904949" cy="720000"/>
          </a:xfrm>
          <a:prstGeom prst="rect">
            <a:avLst/>
          </a:prstGeom>
        </p:spPr>
      </p:pic>
    </p:spTree>
    <p:extLst>
      <p:ext uri="{BB962C8B-B14F-4D97-AF65-F5344CB8AC3E}">
        <p14:creationId xmlns:p14="http://schemas.microsoft.com/office/powerpoint/2010/main" val="227219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inks, Liste rechts">
    <p:spTree>
      <p:nvGrpSpPr>
        <p:cNvPr id="1" name=""/>
        <p:cNvGrpSpPr/>
        <p:nvPr/>
      </p:nvGrpSpPr>
      <p:grpSpPr>
        <a:xfrm>
          <a:off x="0" y="0"/>
          <a:ext cx="0" cy="0"/>
          <a:chOff x="0" y="0"/>
          <a:chExt cx="0" cy="0"/>
        </a:xfrm>
      </p:grpSpPr>
      <p:sp>
        <p:nvSpPr>
          <p:cNvPr id="2" name="Titel 1"/>
          <p:cNvSpPr>
            <a:spLocks noGrp="1"/>
          </p:cNvSpPr>
          <p:nvPr>
            <p:ph type="title"/>
          </p:nvPr>
        </p:nvSpPr>
        <p:spPr>
          <a:xfrm>
            <a:off x="812801" y="1247773"/>
            <a:ext cx="3911600" cy="1000126"/>
          </a:xfrm>
          <a:prstGeom prst="rect">
            <a:avLst/>
          </a:prstGeom>
        </p:spPr>
        <p:txBody>
          <a:bodyPr anchor="t" anchorCtr="0">
            <a:normAutofit/>
          </a:bodyPr>
          <a:lstStyle>
            <a:lvl1pPr algn="l">
              <a:defRPr sz="4400" b="1"/>
            </a:lvl1pPr>
          </a:lstStyle>
          <a:p>
            <a:r>
              <a:rPr lang="de-DE"/>
              <a:t>Mastertitelformat bearbeiten</a:t>
            </a:r>
            <a:endParaRPr lang="de-DE" dirty="0"/>
          </a:p>
        </p:txBody>
      </p:sp>
      <p:sp>
        <p:nvSpPr>
          <p:cNvPr id="3" name="Inhaltsplatzhalter 2"/>
          <p:cNvSpPr>
            <a:spLocks noGrp="1"/>
          </p:cNvSpPr>
          <p:nvPr>
            <p:ph idx="1" hasCustomPrompt="1"/>
          </p:nvPr>
        </p:nvSpPr>
        <p:spPr>
          <a:xfrm>
            <a:off x="4766733" y="1320799"/>
            <a:ext cx="6815667" cy="4523819"/>
          </a:xfrm>
          <a:prstGeom prst="rect">
            <a:avLst/>
          </a:prstGeom>
        </p:spPr>
        <p:txBody>
          <a:bodyPr>
            <a:normAutofit/>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Textplatzhalter 3"/>
          <p:cNvSpPr>
            <a:spLocks noGrp="1"/>
          </p:cNvSpPr>
          <p:nvPr>
            <p:ph type="body" sz="half" idx="2"/>
          </p:nvPr>
        </p:nvSpPr>
        <p:spPr>
          <a:xfrm>
            <a:off x="825501" y="2762253"/>
            <a:ext cx="3937000" cy="3082365"/>
          </a:xfrm>
          <a:prstGeom prst="rect">
            <a:avLst/>
          </a:prstGeom>
        </p:spPr>
        <p:txBody>
          <a:bodyPr>
            <a:normAutofit/>
          </a:bodyPr>
          <a:lstStyle>
            <a:lvl1pPr marL="0" indent="0">
              <a:buNone/>
              <a:defRPr sz="3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platzhalter 14"/>
          <p:cNvSpPr>
            <a:spLocks noGrp="1"/>
          </p:cNvSpPr>
          <p:nvPr>
            <p:ph type="body" sz="quarter" idx="15"/>
          </p:nvPr>
        </p:nvSpPr>
        <p:spPr>
          <a:xfrm>
            <a:off x="822538" y="6202680"/>
            <a:ext cx="8473863" cy="655320"/>
          </a:xfrm>
          <a:prstGeom prst="rect">
            <a:avLst/>
          </a:prstGeom>
        </p:spPr>
        <p:txBody>
          <a:bodyPr/>
          <a:lstStyle>
            <a:lvl1pPr>
              <a:defRPr/>
            </a:lvl1pPr>
          </a:lstStyle>
          <a:p>
            <a:pPr lvl="0"/>
            <a:r>
              <a:rPr lang="de-DE"/>
              <a:t>Mastertextformat bearbeiten</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771" y="6043131"/>
            <a:ext cx="904949" cy="720000"/>
          </a:xfrm>
          <a:prstGeom prst="rect">
            <a:avLst/>
          </a:prstGeom>
        </p:spPr>
      </p:pic>
    </p:spTree>
    <p:extLst>
      <p:ext uri="{BB962C8B-B14F-4D97-AF65-F5344CB8AC3E}">
        <p14:creationId xmlns:p14="http://schemas.microsoft.com/office/powerpoint/2010/main" val="412514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10261600" y="6178550"/>
            <a:ext cx="1320800" cy="476250"/>
          </a:xfrm>
          <a:prstGeom prst="rect">
            <a:avLst/>
          </a:prstGeom>
          <a:ln/>
        </p:spPr>
        <p:txBody>
          <a:bodyPr/>
          <a:lstStyle>
            <a:lvl1pPr>
              <a:defRPr/>
            </a:lvl1pPr>
          </a:lstStyle>
          <a:p>
            <a:pPr>
              <a:defRPr/>
            </a:pPr>
            <a:fld id="{58D7CE8A-AD69-4B6F-BAF4-E3507CD225E0}" type="slidenum">
              <a:rPr lang="de-DE"/>
              <a:pPr>
                <a:defRPr/>
              </a:pPr>
              <a:t>‹Nr.›</a:t>
            </a:fld>
            <a:endParaRPr lang="de-DE"/>
          </a:p>
        </p:txBody>
      </p:sp>
      <p:sp>
        <p:nvSpPr>
          <p:cNvPr id="5" name="Rechteck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A533B129-303B-4A8A-8441-24DD81C031BE}"/>
              </a:ext>
            </a:extLst>
          </p:cNvPr>
          <p:cNvSpPr txBox="1"/>
          <p:nvPr userDrawn="1"/>
        </p:nvSpPr>
        <p:spPr>
          <a:xfrm>
            <a:off x="11235193" y="6385563"/>
            <a:ext cx="618045" cy="276999"/>
          </a:xfrm>
          <a:prstGeom prst="rect">
            <a:avLst/>
          </a:prstGeom>
          <a:noFill/>
        </p:spPr>
        <p:txBody>
          <a:bodyPr wrap="square" rtlCol="0">
            <a:spAutoFit/>
          </a:bodyPr>
          <a:lstStyle/>
          <a:p>
            <a:pPr algn="r"/>
            <a:fld id="{4D84D688-5373-4C8C-9346-40C7BBF3F657}" type="slidenum">
              <a:rPr lang="de-DE" sz="1200" smtClean="0">
                <a:latin typeface="+mj-lt"/>
              </a:rPr>
              <a:pPr algn="r"/>
              <a:t>‹Nr.›</a:t>
            </a:fld>
            <a:endParaRPr lang="de-DE" sz="1200" dirty="0">
              <a:latin typeface="+mj-lt"/>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771" y="6043131"/>
            <a:ext cx="904949" cy="720000"/>
          </a:xfrm>
          <a:prstGeom prst="rect">
            <a:avLst/>
          </a:prstGeom>
        </p:spPr>
      </p:pic>
    </p:spTree>
    <p:extLst>
      <p:ext uri="{BB962C8B-B14F-4D97-AF65-F5344CB8AC3E}">
        <p14:creationId xmlns:p14="http://schemas.microsoft.com/office/powerpoint/2010/main" val="98602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tze Seit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751" y="0"/>
            <a:ext cx="12180498" cy="28399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0" y="2842967"/>
            <a:ext cx="12192000" cy="40238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0" y="5659557"/>
            <a:ext cx="12193200" cy="1207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p:blipFill>
        <p:spPr bwMode="auto">
          <a:xfrm>
            <a:off x="4229" y="1917172"/>
            <a:ext cx="12183542" cy="9339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p:blipFill>
        <p:spPr bwMode="auto">
          <a:xfrm>
            <a:off x="8540017" y="329688"/>
            <a:ext cx="2424166" cy="1308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p:blipFill>
        <p:spPr bwMode="auto">
          <a:xfrm>
            <a:off x="1286433" y="3312908"/>
            <a:ext cx="4295543" cy="133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1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633857" cy="1281113"/>
          </a:xfrm>
          <a:prstGeom prst="rect">
            <a:avLst/>
          </a:prstGeom>
        </p:spPr>
        <p:txBody>
          <a:bodyPr/>
          <a:lstStyle/>
          <a:p>
            <a:r>
              <a:rPr lang="de-DE" dirty="0"/>
              <a:t>Titelmasterformat durch Klicken bearbeiten</a:t>
            </a:r>
            <a:endParaRPr lang="en-US" dirty="0"/>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DE9B536D-B2F6-4D13-AEAD-60CDA9348450}" type="datetime1">
              <a:rPr lang="en-US" smtClean="0"/>
              <a:t>9/30/2020</a:t>
            </a:fld>
            <a:endParaRPr lang="en-US"/>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r>
              <a:rPr lang="en-US"/>
              <a:t>Stefan Hegselmann</a:t>
            </a:r>
          </a:p>
        </p:txBody>
      </p:sp>
      <p:sp>
        <p:nvSpPr>
          <p:cNvPr id="6" name="Foliennummernplatzhalter 5"/>
          <p:cNvSpPr>
            <a:spLocks noGrp="1"/>
          </p:cNvSpPr>
          <p:nvPr>
            <p:ph type="sldNum" sz="quarter" idx="12"/>
          </p:nvPr>
        </p:nvSpPr>
        <p:spPr>
          <a:xfrm>
            <a:off x="8610600" y="6356350"/>
            <a:ext cx="2743200" cy="365125"/>
          </a:xfrm>
          <a:prstGeom prst="rect">
            <a:avLst/>
          </a:prstGeom>
        </p:spPr>
        <p:txBody>
          <a:bodyPr/>
          <a:lstStyle/>
          <a:p>
            <a:fld id="{53698B7A-9E4B-47BA-AE85-78D03C8B3277}" type="slidenum">
              <a:rPr lang="en-US" smtClean="0"/>
              <a:t>‹Nr.›</a:t>
            </a:fld>
            <a:endParaRPr lang="en-US"/>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2657" y="136648"/>
            <a:ext cx="902286" cy="713294"/>
          </a:xfrm>
          <a:prstGeom prst="rect">
            <a:avLst/>
          </a:prstGeom>
        </p:spPr>
      </p:pic>
    </p:spTree>
    <p:extLst>
      <p:ext uri="{BB962C8B-B14F-4D97-AF65-F5344CB8AC3E}">
        <p14:creationId xmlns:p14="http://schemas.microsoft.com/office/powerpoint/2010/main" val="140913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wmf"/><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r="72762"/>
          <a:stretch/>
        </p:blipFill>
        <p:spPr bwMode="auto">
          <a:xfrm>
            <a:off x="822959" y="186647"/>
            <a:ext cx="2038558" cy="1021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p:blipFill>
        <p:spPr bwMode="auto">
          <a:xfrm>
            <a:off x="0" y="0"/>
            <a:ext cx="2402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userDrawn="1"/>
        </p:nvSpPr>
        <p:spPr>
          <a:xfrm>
            <a:off x="11235193" y="6385563"/>
            <a:ext cx="618045" cy="276999"/>
          </a:xfrm>
          <a:prstGeom prst="rect">
            <a:avLst/>
          </a:prstGeom>
          <a:noFill/>
        </p:spPr>
        <p:txBody>
          <a:bodyPr wrap="square" rtlCol="0">
            <a:spAutoFit/>
          </a:bodyPr>
          <a:lstStyle/>
          <a:p>
            <a:pPr algn="r"/>
            <a:fld id="{4D84D688-5373-4C8C-9346-40C7BBF3F657}" type="slidenum">
              <a:rPr lang="de-DE" sz="1200" smtClean="0">
                <a:latin typeface="+mj-lt"/>
              </a:rPr>
              <a:pPr algn="r"/>
              <a:t>‹Nr.›</a:t>
            </a:fld>
            <a:endParaRPr lang="de-DE" sz="1200" dirty="0">
              <a:latin typeface="+mj-lt"/>
            </a:endParaRPr>
          </a:p>
        </p:txBody>
      </p:sp>
      <p:pic>
        <p:nvPicPr>
          <p:cNvPr id="5" name="Picture 9">
            <a:extLst>
              <a:ext uri="{FF2B5EF4-FFF2-40B4-BE49-F238E27FC236}">
                <a16:creationId xmlns:a16="http://schemas.microsoft.com/office/drawing/2014/main" id="{09DF5484-B5D8-4E50-A402-D58A011012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p:blipFill>
        <p:spPr bwMode="auto">
          <a:xfrm>
            <a:off x="9951751" y="186221"/>
            <a:ext cx="1901487" cy="10262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9" r:id="rId1"/>
    <p:sldLayoutId id="2147483713" r:id="rId2"/>
    <p:sldLayoutId id="2147483722" r:id="rId3"/>
    <p:sldLayoutId id="2147483712" r:id="rId4"/>
    <p:sldLayoutId id="2147483715" r:id="rId5"/>
    <p:sldLayoutId id="2147483714" r:id="rId6"/>
    <p:sldLayoutId id="2147483720" r:id="rId7"/>
    <p:sldLayoutId id="2147483723" r:id="rId8"/>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p:titleStyle>
    <p:bodyStyle>
      <a:lvl1pPr marL="0" indent="0" algn="l" rtl="0" eaLnBrk="1" fontAlgn="base" hangingPunct="1">
        <a:spcBef>
          <a:spcPts val="0"/>
        </a:spcBef>
        <a:spcAft>
          <a:spcPct val="0"/>
        </a:spcAft>
        <a:buClrTx/>
        <a:buFont typeface="Wingdings" pitchFamily="2" charset="2"/>
        <a:buNone/>
        <a:defRPr lang="de-DE" sz="1200" b="0" dirty="0" smtClean="0">
          <a:solidFill>
            <a:schemeClr val="tx1"/>
          </a:solidFill>
          <a:latin typeface="+mn-lt"/>
          <a:ea typeface="+mn-ea"/>
          <a:cs typeface="+mn-cs"/>
        </a:defRPr>
      </a:lvl1pPr>
      <a:lvl2pPr marL="180000" indent="180000" algn="l" rtl="0" eaLnBrk="1" fontAlgn="base" hangingPunct="1">
        <a:spcBef>
          <a:spcPct val="20000"/>
        </a:spcBef>
        <a:spcAft>
          <a:spcPct val="0"/>
        </a:spcAft>
        <a:buClrTx/>
        <a:buFont typeface="Wingdings" pitchFamily="2" charset="2"/>
        <a:buChar char="§"/>
        <a:defRPr sz="1800">
          <a:solidFill>
            <a:schemeClr val="tx1"/>
          </a:solidFill>
          <a:latin typeface="+mn-lt"/>
        </a:defRPr>
      </a:lvl2pPr>
      <a:lvl3pPr marL="360000" indent="1800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3pPr>
      <a:lvl4pPr marL="540000" indent="176213" algn="l" rtl="0" eaLnBrk="1" fontAlgn="base" hangingPunct="1">
        <a:spcBef>
          <a:spcPct val="20000"/>
        </a:spcBef>
        <a:spcAft>
          <a:spcPct val="0"/>
        </a:spcAft>
        <a:buClrTx/>
        <a:buChar char="o"/>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defRPr sz="1200">
          <a:solidFill>
            <a:schemeClr val="tx1"/>
          </a:solidFill>
          <a:latin typeface="Arial" charset="0"/>
        </a:defRPr>
      </a:lvl6pPr>
      <a:lvl7pPr marL="2971800" indent="-228600" algn="l" rtl="0" eaLnBrk="1" fontAlgn="base" hangingPunct="1">
        <a:spcBef>
          <a:spcPct val="20000"/>
        </a:spcBef>
        <a:spcAft>
          <a:spcPct val="0"/>
        </a:spcAft>
        <a:defRPr sz="1200">
          <a:solidFill>
            <a:schemeClr val="tx1"/>
          </a:solidFill>
          <a:latin typeface="Arial" charset="0"/>
        </a:defRPr>
      </a:lvl7pPr>
      <a:lvl8pPr marL="3429000" indent="-228600" algn="l" rtl="0" eaLnBrk="1" fontAlgn="base" hangingPunct="1">
        <a:spcBef>
          <a:spcPct val="20000"/>
        </a:spcBef>
        <a:spcAft>
          <a:spcPct val="0"/>
        </a:spcAft>
        <a:defRPr sz="1200">
          <a:solidFill>
            <a:schemeClr val="tx1"/>
          </a:solidFill>
          <a:latin typeface="Arial" charset="0"/>
        </a:defRPr>
      </a:lvl8pPr>
      <a:lvl9pPr marL="3886200" indent="-228600" algn="l" rtl="0" eaLnBrk="1" fontAlgn="base" hangingPunct="1">
        <a:spcBef>
          <a:spcPct val="20000"/>
        </a:spcBef>
        <a:spcAft>
          <a:spcPct val="0"/>
        </a:spcAft>
        <a:defRPr sz="12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oolpool-gesundheitsforschung.de/themen/metadaten-und-metadata-reposito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8723" y="3276000"/>
            <a:ext cx="9569575" cy="1401508"/>
          </a:xfrm>
        </p:spPr>
        <p:txBody>
          <a:bodyPr>
            <a:normAutofit/>
          </a:bodyPr>
          <a:lstStyle/>
          <a:p>
            <a:r>
              <a:rPr lang="de-DE" sz="3200" dirty="0"/>
              <a:t>Vernetzung medizinischer Metadaten-Register mit Europas größtem MDR im Portal für medizinische Datenmodelle </a:t>
            </a:r>
          </a:p>
        </p:txBody>
      </p:sp>
      <p:sp>
        <p:nvSpPr>
          <p:cNvPr id="3" name="Textfeld 2">
            <a:extLst>
              <a:ext uri="{FF2B5EF4-FFF2-40B4-BE49-F238E27FC236}">
                <a16:creationId xmlns:a16="http://schemas.microsoft.com/office/drawing/2014/main" id="{F5CDC02D-C3B9-4E5A-B481-18B8A81830D9}"/>
              </a:ext>
            </a:extLst>
          </p:cNvPr>
          <p:cNvSpPr txBox="1"/>
          <p:nvPr/>
        </p:nvSpPr>
        <p:spPr>
          <a:xfrm>
            <a:off x="2198679" y="4677508"/>
            <a:ext cx="7549661" cy="646331"/>
          </a:xfrm>
          <a:prstGeom prst="rect">
            <a:avLst/>
          </a:prstGeom>
          <a:noFill/>
        </p:spPr>
        <p:txBody>
          <a:bodyPr wrap="square" rtlCol="0">
            <a:spAutoFit/>
          </a:bodyPr>
          <a:lstStyle/>
          <a:p>
            <a:pPr algn="ctr"/>
            <a:r>
              <a:rPr lang="de-DE" b="1" dirty="0">
                <a:solidFill>
                  <a:srgbClr val="005628"/>
                </a:solidFill>
                <a:latin typeface="Arial Narrow" panose="020B0606020202030204" pitchFamily="34" charset="0"/>
              </a:rPr>
              <a:t>Philipp Neuhaus, Stefan </a:t>
            </a:r>
            <a:r>
              <a:rPr lang="de-DE" b="1" dirty="0" err="1">
                <a:solidFill>
                  <a:srgbClr val="005628"/>
                </a:solidFill>
                <a:latin typeface="Arial Narrow" panose="020B0606020202030204" pitchFamily="34" charset="0"/>
              </a:rPr>
              <a:t>Hegselmann</a:t>
            </a:r>
            <a:r>
              <a:rPr lang="de-DE" b="1" dirty="0">
                <a:solidFill>
                  <a:srgbClr val="005628"/>
                </a:solidFill>
                <a:latin typeface="Arial Narrow" panose="020B0606020202030204" pitchFamily="34" charset="0"/>
              </a:rPr>
              <a:t> </a:t>
            </a:r>
          </a:p>
          <a:p>
            <a:pPr algn="ctr"/>
            <a:r>
              <a:rPr lang="de-DE" dirty="0">
                <a:solidFill>
                  <a:srgbClr val="005628"/>
                </a:solidFill>
                <a:latin typeface="Arial Narrow" panose="020B0606020202030204" pitchFamily="34" charset="0"/>
              </a:rPr>
              <a:t>Alexandra </a:t>
            </a:r>
            <a:r>
              <a:rPr lang="de-DE" dirty="0" err="1">
                <a:solidFill>
                  <a:srgbClr val="005628"/>
                </a:solidFill>
                <a:latin typeface="Arial Narrow" panose="020B0606020202030204" pitchFamily="34" charset="0"/>
              </a:rPr>
              <a:t>Meidt</a:t>
            </a:r>
            <a:r>
              <a:rPr lang="de-DE" dirty="0">
                <a:solidFill>
                  <a:srgbClr val="005628"/>
                </a:solidFill>
                <a:latin typeface="Arial Narrow" panose="020B0606020202030204" pitchFamily="34" charset="0"/>
              </a:rPr>
              <a:t>, Sarah </a:t>
            </a:r>
            <a:r>
              <a:rPr lang="de-DE" dirty="0" err="1">
                <a:solidFill>
                  <a:srgbClr val="005628"/>
                </a:solidFill>
                <a:latin typeface="Arial Narrow" panose="020B0606020202030204" pitchFamily="34" charset="0"/>
              </a:rPr>
              <a:t>Riepenhausen</a:t>
            </a:r>
            <a:r>
              <a:rPr lang="de-DE" dirty="0">
                <a:solidFill>
                  <a:srgbClr val="005628"/>
                </a:solidFill>
                <a:latin typeface="Arial Narrow" panose="020B0606020202030204" pitchFamily="34" charset="0"/>
              </a:rPr>
              <a:t>, Julian Varghese, Martin </a:t>
            </a:r>
            <a:r>
              <a:rPr lang="de-DE" dirty="0" err="1">
                <a:solidFill>
                  <a:srgbClr val="005628"/>
                </a:solidFill>
                <a:latin typeface="Arial Narrow" panose="020B0606020202030204" pitchFamily="34" charset="0"/>
              </a:rPr>
              <a:t>Dugas</a:t>
            </a:r>
            <a:r>
              <a:rPr lang="de-DE" dirty="0">
                <a:solidFill>
                  <a:srgbClr val="005628"/>
                </a:solidFill>
                <a:latin typeface="Arial Narrow" panose="020B0606020202030204" pitchFamily="34" charset="0"/>
              </a:rPr>
              <a:t> </a:t>
            </a:r>
          </a:p>
        </p:txBody>
      </p:sp>
    </p:spTree>
    <p:extLst>
      <p:ext uri="{BB962C8B-B14F-4D97-AF65-F5344CB8AC3E}">
        <p14:creationId xmlns:p14="http://schemas.microsoft.com/office/powerpoint/2010/main" val="193181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p:txBody>
          <a:bodyPr/>
          <a:lstStyle/>
          <a:p>
            <a:endParaRPr lang="de-DE"/>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b="38018"/>
          <a:stretch/>
        </p:blipFill>
        <p:spPr>
          <a:xfrm>
            <a:off x="8477853" y="1323541"/>
            <a:ext cx="2911158" cy="4272590"/>
          </a:xfrm>
          <a:prstGeom prst="rect">
            <a:avLst/>
          </a:prstGeom>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t="-1" b="38130"/>
          <a:stretch/>
        </p:blipFill>
        <p:spPr>
          <a:xfrm>
            <a:off x="838200" y="1323541"/>
            <a:ext cx="2896236" cy="4243070"/>
          </a:xfrm>
          <a:prstGeom prst="rect">
            <a:avLst/>
          </a:prstGeom>
        </p:spPr>
      </p:pic>
      <p:sp>
        <p:nvSpPr>
          <p:cNvPr id="12" name="Rechteck 11"/>
          <p:cNvSpPr/>
          <p:nvPr/>
        </p:nvSpPr>
        <p:spPr>
          <a:xfrm>
            <a:off x="9166860" y="5404272"/>
            <a:ext cx="2127505" cy="230832"/>
          </a:xfrm>
          <a:prstGeom prst="rect">
            <a:avLst/>
          </a:prstGeom>
        </p:spPr>
        <p:txBody>
          <a:bodyPr wrap="none">
            <a:spAutoFit/>
          </a:bodyPr>
          <a:lstStyle/>
          <a:p>
            <a:r>
              <a:rPr lang="en-US" sz="900" i="1" dirty="0"/>
              <a:t>(https://medical-data-models.org/30767)</a:t>
            </a:r>
          </a:p>
        </p:txBody>
      </p:sp>
      <p:sp>
        <p:nvSpPr>
          <p:cNvPr id="13" name="Rechteck 12"/>
          <p:cNvSpPr/>
          <p:nvPr/>
        </p:nvSpPr>
        <p:spPr>
          <a:xfrm>
            <a:off x="1540030" y="5404272"/>
            <a:ext cx="2127505" cy="230832"/>
          </a:xfrm>
          <a:prstGeom prst="rect">
            <a:avLst/>
          </a:prstGeom>
        </p:spPr>
        <p:txBody>
          <a:bodyPr wrap="none">
            <a:spAutoFit/>
          </a:bodyPr>
          <a:lstStyle/>
          <a:p>
            <a:r>
              <a:rPr lang="en-US" sz="900" i="1" dirty="0"/>
              <a:t>(https://medical-data-models.org/18726)</a:t>
            </a:r>
          </a:p>
        </p:txBody>
      </p:sp>
      <p:sp>
        <p:nvSpPr>
          <p:cNvPr id="15" name="Textfeld 14"/>
          <p:cNvSpPr txBox="1"/>
          <p:nvPr/>
        </p:nvSpPr>
        <p:spPr>
          <a:xfrm>
            <a:off x="4711684" y="2598606"/>
            <a:ext cx="2788920" cy="369332"/>
          </a:xfrm>
          <a:prstGeom prst="rect">
            <a:avLst/>
          </a:prstGeom>
          <a:ln>
            <a:solidFill>
              <a:srgbClr val="FFFF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dirty="0" err="1"/>
              <a:t>Birthdate</a:t>
            </a:r>
            <a:r>
              <a:rPr lang="de-DE" dirty="0"/>
              <a:t> ≠ </a:t>
            </a:r>
            <a:r>
              <a:rPr lang="en-US" dirty="0"/>
              <a:t>Birth</a:t>
            </a:r>
            <a:r>
              <a:rPr lang="de-DE" dirty="0"/>
              <a:t> Date</a:t>
            </a:r>
            <a:endParaRPr lang="en-US" b="1" dirty="0">
              <a:solidFill>
                <a:schemeClr val="accent2"/>
              </a:solidFill>
            </a:endParaRPr>
          </a:p>
        </p:txBody>
      </p:sp>
      <p:sp>
        <p:nvSpPr>
          <p:cNvPr id="16" name="Textfeld 15"/>
          <p:cNvSpPr txBox="1"/>
          <p:nvPr/>
        </p:nvSpPr>
        <p:spPr>
          <a:xfrm>
            <a:off x="4711684" y="4932497"/>
            <a:ext cx="2788920" cy="36933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Gleicher Name</a:t>
            </a:r>
            <a:endParaRPr lang="en-US" dirty="0"/>
          </a:p>
        </p:txBody>
      </p:sp>
      <p:sp>
        <p:nvSpPr>
          <p:cNvPr id="17" name="Textfeld 16"/>
          <p:cNvSpPr txBox="1"/>
          <p:nvPr/>
        </p:nvSpPr>
        <p:spPr>
          <a:xfrm>
            <a:off x="4711684" y="3175217"/>
            <a:ext cx="2788920" cy="36933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Gender ≠ Sex</a:t>
            </a:r>
            <a:endParaRPr lang="en-US" dirty="0"/>
          </a:p>
        </p:txBody>
      </p:sp>
      <p:sp>
        <p:nvSpPr>
          <p:cNvPr id="18" name="Textfeld 17"/>
          <p:cNvSpPr txBox="1"/>
          <p:nvPr/>
        </p:nvSpPr>
        <p:spPr>
          <a:xfrm>
            <a:off x="4711684" y="3869191"/>
            <a:ext cx="2788920" cy="369332"/>
          </a:xfrm>
          <a:prstGeom prst="rect">
            <a:avLst/>
          </a:prstGeom>
          <a:ln>
            <a:solidFill>
              <a:srgbClr val="92D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dirty="0"/>
              <a:t>Gleicher Name</a:t>
            </a:r>
            <a:endParaRPr lang="en-US" dirty="0"/>
          </a:p>
        </p:txBody>
      </p:sp>
      <p:sp>
        <p:nvSpPr>
          <p:cNvPr id="20" name="Textfeld 19"/>
          <p:cNvSpPr txBox="1"/>
          <p:nvPr/>
        </p:nvSpPr>
        <p:spPr>
          <a:xfrm>
            <a:off x="3962400" y="1121897"/>
            <a:ext cx="4282440" cy="523220"/>
          </a:xfrm>
          <a:prstGeom prst="rect">
            <a:avLst/>
          </a:prstGeom>
          <a:noFill/>
        </p:spPr>
        <p:txBody>
          <a:bodyPr wrap="square" rtlCol="0">
            <a:spAutoFit/>
          </a:bodyPr>
          <a:lstStyle/>
          <a:p>
            <a:pPr algn="ctr"/>
            <a:r>
              <a:rPr lang="de-DE" sz="2800" u="sng" dirty="0"/>
              <a:t>„String </a:t>
            </a:r>
            <a:r>
              <a:rPr lang="de-DE" sz="2800" u="sng" dirty="0" err="1"/>
              <a:t>matching</a:t>
            </a:r>
            <a:r>
              <a:rPr lang="de-DE" sz="2800" u="sng" dirty="0"/>
              <a:t>“</a:t>
            </a:r>
            <a:endParaRPr lang="en-US" sz="2800" u="sng" dirty="0"/>
          </a:p>
        </p:txBody>
      </p:sp>
      <p:sp>
        <p:nvSpPr>
          <p:cNvPr id="3" name="Titel 1">
            <a:extLst>
              <a:ext uri="{FF2B5EF4-FFF2-40B4-BE49-F238E27FC236}">
                <a16:creationId xmlns:a16="http://schemas.microsoft.com/office/drawing/2014/main" id="{3EEB8974-795C-44F3-AFD4-F095AE848335}"/>
              </a:ext>
            </a:extLst>
          </p:cNvPr>
          <p:cNvSpPr txBox="1">
            <a:spLocks/>
          </p:cNvSpPr>
          <p:nvPr/>
        </p:nvSpPr>
        <p:spPr>
          <a:xfrm>
            <a:off x="3192944" y="0"/>
            <a:ext cx="8367183" cy="1143000"/>
          </a:xfrm>
          <a:prstGeom prst="rect">
            <a:avLst/>
          </a:prstGeom>
        </p:spPr>
        <p:txBody>
          <a:bodyPr anchor="ctr" anchorCtr="0">
            <a:normAutofit/>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a:lstStyle>
          <a:p>
            <a:r>
              <a:rPr lang="de-DE" kern="0" dirty="0"/>
              <a:t>Mapping von Metadaten</a:t>
            </a:r>
          </a:p>
        </p:txBody>
      </p:sp>
    </p:spTree>
    <p:extLst>
      <p:ext uri="{BB962C8B-B14F-4D97-AF65-F5344CB8AC3E}">
        <p14:creationId xmlns:p14="http://schemas.microsoft.com/office/powerpoint/2010/main" val="174830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p:txBody>
          <a:bodyPr/>
          <a:lstStyle/>
          <a:p>
            <a:endParaRPr lang="de-DE"/>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b="38018"/>
          <a:stretch/>
        </p:blipFill>
        <p:spPr>
          <a:xfrm>
            <a:off x="8477853" y="1329938"/>
            <a:ext cx="2911158" cy="4272590"/>
          </a:xfrm>
          <a:prstGeom prst="rect">
            <a:avLst/>
          </a:prstGeom>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t="-1" b="38130"/>
          <a:stretch/>
        </p:blipFill>
        <p:spPr>
          <a:xfrm>
            <a:off x="838200" y="1329938"/>
            <a:ext cx="2896236" cy="4243070"/>
          </a:xfrm>
          <a:prstGeom prst="rect">
            <a:avLst/>
          </a:prstGeom>
        </p:spPr>
      </p:pic>
      <p:sp>
        <p:nvSpPr>
          <p:cNvPr id="12" name="Rechteck 11"/>
          <p:cNvSpPr/>
          <p:nvPr/>
        </p:nvSpPr>
        <p:spPr>
          <a:xfrm>
            <a:off x="9166860" y="5410669"/>
            <a:ext cx="2127505" cy="230832"/>
          </a:xfrm>
          <a:prstGeom prst="rect">
            <a:avLst/>
          </a:prstGeom>
        </p:spPr>
        <p:txBody>
          <a:bodyPr wrap="none">
            <a:spAutoFit/>
          </a:bodyPr>
          <a:lstStyle/>
          <a:p>
            <a:r>
              <a:rPr lang="en-US" sz="900" i="1" dirty="0"/>
              <a:t>(https://medical-data-models.org/30767)</a:t>
            </a:r>
          </a:p>
        </p:txBody>
      </p:sp>
      <p:sp>
        <p:nvSpPr>
          <p:cNvPr id="13" name="Rechteck 12"/>
          <p:cNvSpPr/>
          <p:nvPr/>
        </p:nvSpPr>
        <p:spPr>
          <a:xfrm>
            <a:off x="1540030" y="5410669"/>
            <a:ext cx="2127505" cy="230832"/>
          </a:xfrm>
          <a:prstGeom prst="rect">
            <a:avLst/>
          </a:prstGeom>
        </p:spPr>
        <p:txBody>
          <a:bodyPr wrap="none">
            <a:spAutoFit/>
          </a:bodyPr>
          <a:lstStyle/>
          <a:p>
            <a:r>
              <a:rPr lang="en-US" sz="900" i="1" dirty="0"/>
              <a:t>(https://medical-data-models.org/18726)</a:t>
            </a:r>
          </a:p>
        </p:txBody>
      </p:sp>
      <p:sp>
        <p:nvSpPr>
          <p:cNvPr id="15" name="Textfeld 14"/>
          <p:cNvSpPr txBox="1"/>
          <p:nvPr/>
        </p:nvSpPr>
        <p:spPr>
          <a:xfrm>
            <a:off x="4449281" y="2154896"/>
            <a:ext cx="3246825" cy="36933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Gleicher </a:t>
            </a:r>
            <a:r>
              <a:rPr lang="de-DE" i="1" dirty="0" err="1"/>
              <a:t>ItemGroup</a:t>
            </a:r>
            <a:r>
              <a:rPr lang="de-DE" dirty="0"/>
              <a:t> Name</a:t>
            </a:r>
            <a:endParaRPr lang="en-US" b="1" dirty="0">
              <a:solidFill>
                <a:schemeClr val="accent2"/>
              </a:solidFill>
            </a:endParaRPr>
          </a:p>
        </p:txBody>
      </p:sp>
      <p:sp>
        <p:nvSpPr>
          <p:cNvPr id="16" name="Textfeld 15"/>
          <p:cNvSpPr txBox="1"/>
          <p:nvPr/>
        </p:nvSpPr>
        <p:spPr>
          <a:xfrm>
            <a:off x="4449281" y="5007409"/>
            <a:ext cx="3246825" cy="36933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Gleicher Datentyp </a:t>
            </a:r>
            <a:r>
              <a:rPr lang="de-DE" dirty="0" err="1"/>
              <a:t>boolean</a:t>
            </a:r>
            <a:endParaRPr lang="en-US" b="1" dirty="0">
              <a:solidFill>
                <a:schemeClr val="accent2"/>
              </a:solidFill>
            </a:endParaRPr>
          </a:p>
        </p:txBody>
      </p:sp>
      <p:sp>
        <p:nvSpPr>
          <p:cNvPr id="17" name="Textfeld 16"/>
          <p:cNvSpPr txBox="1"/>
          <p:nvPr/>
        </p:nvSpPr>
        <p:spPr>
          <a:xfrm>
            <a:off x="4449281" y="2697057"/>
            <a:ext cx="3246825" cy="369332"/>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i="1" dirty="0"/>
              <a:t>Datentyp </a:t>
            </a:r>
            <a:r>
              <a:rPr lang="de-DE" dirty="0"/>
              <a:t>date ⊂ </a:t>
            </a:r>
            <a:r>
              <a:rPr lang="de-DE" dirty="0" err="1"/>
              <a:t>partialDate</a:t>
            </a:r>
            <a:endParaRPr lang="en-US" b="1" dirty="0">
              <a:solidFill>
                <a:srgbClr val="FF0000"/>
              </a:solidFill>
            </a:endParaRPr>
          </a:p>
        </p:txBody>
      </p:sp>
      <p:sp>
        <p:nvSpPr>
          <p:cNvPr id="20" name="Textfeld 19"/>
          <p:cNvSpPr txBox="1"/>
          <p:nvPr/>
        </p:nvSpPr>
        <p:spPr>
          <a:xfrm>
            <a:off x="3977640" y="1128294"/>
            <a:ext cx="4251960" cy="523220"/>
          </a:xfrm>
          <a:prstGeom prst="rect">
            <a:avLst/>
          </a:prstGeom>
          <a:noFill/>
        </p:spPr>
        <p:txBody>
          <a:bodyPr wrap="square" rtlCol="0">
            <a:spAutoFit/>
          </a:bodyPr>
          <a:lstStyle/>
          <a:p>
            <a:pPr algn="ctr"/>
            <a:r>
              <a:rPr lang="de-DE" sz="2800" u="sng" dirty="0"/>
              <a:t>ODM-Datentyp</a:t>
            </a:r>
            <a:endParaRPr lang="en-US" sz="2800" u="sng" dirty="0"/>
          </a:p>
        </p:txBody>
      </p:sp>
      <p:sp>
        <p:nvSpPr>
          <p:cNvPr id="14" name="Textfeld 13"/>
          <p:cNvSpPr txBox="1"/>
          <p:nvPr/>
        </p:nvSpPr>
        <p:spPr>
          <a:xfrm>
            <a:off x="4449281" y="3931446"/>
            <a:ext cx="3246825" cy="646331"/>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dirty="0"/>
              <a:t>Gleicher Datentyp </a:t>
            </a:r>
            <a:r>
              <a:rPr lang="de-DE" dirty="0" err="1"/>
              <a:t>text</a:t>
            </a:r>
            <a:r>
              <a:rPr lang="de-DE" dirty="0"/>
              <a:t>, </a:t>
            </a:r>
            <a:br>
              <a:rPr lang="de-DE" dirty="0"/>
            </a:br>
            <a:r>
              <a:rPr lang="de-DE" dirty="0"/>
              <a:t>aber verschiedene </a:t>
            </a:r>
            <a:r>
              <a:rPr lang="de-DE" i="1" dirty="0"/>
              <a:t>Code List Items</a:t>
            </a:r>
            <a:endParaRPr lang="en-US" dirty="0"/>
          </a:p>
        </p:txBody>
      </p:sp>
      <p:sp>
        <p:nvSpPr>
          <p:cNvPr id="2" name="Titel 1">
            <a:extLst>
              <a:ext uri="{FF2B5EF4-FFF2-40B4-BE49-F238E27FC236}">
                <a16:creationId xmlns:a16="http://schemas.microsoft.com/office/drawing/2014/main" id="{1379A2E7-C224-4961-A791-B2F6F4205372}"/>
              </a:ext>
            </a:extLst>
          </p:cNvPr>
          <p:cNvSpPr txBox="1">
            <a:spLocks/>
          </p:cNvSpPr>
          <p:nvPr/>
        </p:nvSpPr>
        <p:spPr>
          <a:xfrm>
            <a:off x="3192944" y="0"/>
            <a:ext cx="8367183" cy="1143000"/>
          </a:xfrm>
          <a:prstGeom prst="rect">
            <a:avLst/>
          </a:prstGeom>
        </p:spPr>
        <p:txBody>
          <a:bodyPr anchor="ctr" anchorCtr="0">
            <a:normAutofit/>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a:lstStyle>
          <a:p>
            <a:r>
              <a:rPr lang="de-DE" kern="0" dirty="0"/>
              <a:t>Mapping von Metadaten</a:t>
            </a:r>
          </a:p>
        </p:txBody>
      </p:sp>
    </p:spTree>
    <p:extLst>
      <p:ext uri="{BB962C8B-B14F-4D97-AF65-F5344CB8AC3E}">
        <p14:creationId xmlns:p14="http://schemas.microsoft.com/office/powerpoint/2010/main" val="142684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p:txBody>
          <a:bodyPr/>
          <a:lstStyle/>
          <a:p>
            <a:endParaRPr lang="de-DE"/>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b="38018"/>
          <a:stretch/>
        </p:blipFill>
        <p:spPr>
          <a:xfrm>
            <a:off x="8477853" y="1393884"/>
            <a:ext cx="2911158" cy="4272590"/>
          </a:xfrm>
          <a:prstGeom prst="rect">
            <a:avLst/>
          </a:prstGeom>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t="-1" b="38130"/>
          <a:stretch/>
        </p:blipFill>
        <p:spPr>
          <a:xfrm>
            <a:off x="838200" y="1393884"/>
            <a:ext cx="2896236" cy="4243070"/>
          </a:xfrm>
          <a:prstGeom prst="rect">
            <a:avLst/>
          </a:prstGeom>
        </p:spPr>
      </p:pic>
      <p:sp>
        <p:nvSpPr>
          <p:cNvPr id="12" name="Rechteck 11"/>
          <p:cNvSpPr/>
          <p:nvPr/>
        </p:nvSpPr>
        <p:spPr>
          <a:xfrm>
            <a:off x="9166860" y="5474615"/>
            <a:ext cx="2127505" cy="230832"/>
          </a:xfrm>
          <a:prstGeom prst="rect">
            <a:avLst/>
          </a:prstGeom>
        </p:spPr>
        <p:txBody>
          <a:bodyPr wrap="none">
            <a:spAutoFit/>
          </a:bodyPr>
          <a:lstStyle/>
          <a:p>
            <a:r>
              <a:rPr lang="en-US" sz="900" i="1" dirty="0"/>
              <a:t>(https://medical-data-models.org/30767)</a:t>
            </a:r>
          </a:p>
        </p:txBody>
      </p:sp>
      <p:sp>
        <p:nvSpPr>
          <p:cNvPr id="13" name="Rechteck 12"/>
          <p:cNvSpPr/>
          <p:nvPr/>
        </p:nvSpPr>
        <p:spPr>
          <a:xfrm>
            <a:off x="1540030" y="5474615"/>
            <a:ext cx="2127505" cy="230832"/>
          </a:xfrm>
          <a:prstGeom prst="rect">
            <a:avLst/>
          </a:prstGeom>
        </p:spPr>
        <p:txBody>
          <a:bodyPr wrap="none">
            <a:spAutoFit/>
          </a:bodyPr>
          <a:lstStyle/>
          <a:p>
            <a:r>
              <a:rPr lang="en-US" sz="900" i="1" dirty="0"/>
              <a:t>(https://medical-data-models.org/18726)</a:t>
            </a:r>
          </a:p>
        </p:txBody>
      </p:sp>
      <p:sp>
        <p:nvSpPr>
          <p:cNvPr id="15" name="Textfeld 14"/>
          <p:cNvSpPr txBox="1"/>
          <p:nvPr/>
        </p:nvSpPr>
        <p:spPr>
          <a:xfrm>
            <a:off x="4358453" y="2729868"/>
            <a:ext cx="3566606" cy="36933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Code gleich: </a:t>
            </a:r>
            <a:r>
              <a:rPr lang="de-DE" i="1" dirty="0"/>
              <a:t>Patient date </a:t>
            </a:r>
            <a:r>
              <a:rPr lang="de-DE" i="1" dirty="0" err="1"/>
              <a:t>of</a:t>
            </a:r>
            <a:r>
              <a:rPr lang="de-DE" i="1" dirty="0"/>
              <a:t> </a:t>
            </a:r>
            <a:r>
              <a:rPr lang="de-DE" i="1" dirty="0" err="1"/>
              <a:t>birth</a:t>
            </a:r>
            <a:endParaRPr lang="en-US" b="1" i="1" dirty="0">
              <a:solidFill>
                <a:schemeClr val="accent2"/>
              </a:solidFill>
            </a:endParaRPr>
          </a:p>
        </p:txBody>
      </p:sp>
      <p:sp>
        <p:nvSpPr>
          <p:cNvPr id="16" name="Textfeld 15"/>
          <p:cNvSpPr txBox="1"/>
          <p:nvPr/>
        </p:nvSpPr>
        <p:spPr>
          <a:xfrm>
            <a:off x="4358453" y="4505118"/>
            <a:ext cx="3566606" cy="1200329"/>
          </a:xfrm>
          <a:prstGeom prst="rect">
            <a:avLst/>
          </a:prstGeom>
          <a:ln>
            <a:solidFill>
              <a:srgbClr val="FFFF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dirty="0"/>
              <a:t>Code verschieden:</a:t>
            </a:r>
          </a:p>
          <a:p>
            <a:r>
              <a:rPr lang="en-US" i="1" dirty="0"/>
              <a:t>Native American and Native Alaskan</a:t>
            </a:r>
          </a:p>
          <a:p>
            <a:r>
              <a:rPr lang="en-US" dirty="0"/>
              <a:t>⊃ Alaska Natives</a:t>
            </a:r>
          </a:p>
          <a:p>
            <a:r>
              <a:rPr lang="de-DE" dirty="0"/>
              <a:t>≠ American Indians</a:t>
            </a:r>
            <a:endParaRPr lang="en-US" b="1" dirty="0">
              <a:solidFill>
                <a:schemeClr val="accent2"/>
              </a:solidFill>
            </a:endParaRPr>
          </a:p>
        </p:txBody>
      </p:sp>
      <p:sp>
        <p:nvSpPr>
          <p:cNvPr id="18" name="Textfeld 17"/>
          <p:cNvSpPr txBox="1"/>
          <p:nvPr/>
        </p:nvSpPr>
        <p:spPr>
          <a:xfrm>
            <a:off x="4358453" y="3288208"/>
            <a:ext cx="3566606" cy="36933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Code gleich : </a:t>
            </a:r>
            <a:r>
              <a:rPr lang="de-DE" i="1" dirty="0"/>
              <a:t>Gender</a:t>
            </a:r>
            <a:endParaRPr lang="en-US" i="1" dirty="0"/>
          </a:p>
        </p:txBody>
      </p:sp>
      <p:sp>
        <p:nvSpPr>
          <p:cNvPr id="20" name="Textfeld 19"/>
          <p:cNvSpPr txBox="1"/>
          <p:nvPr/>
        </p:nvSpPr>
        <p:spPr>
          <a:xfrm>
            <a:off x="4038600" y="1192240"/>
            <a:ext cx="4114800" cy="523220"/>
          </a:xfrm>
          <a:prstGeom prst="rect">
            <a:avLst/>
          </a:prstGeom>
          <a:noFill/>
        </p:spPr>
        <p:txBody>
          <a:bodyPr wrap="square" rtlCol="0">
            <a:spAutoFit/>
          </a:bodyPr>
          <a:lstStyle/>
          <a:p>
            <a:pPr algn="ctr"/>
            <a:r>
              <a:rPr lang="de-DE" sz="2800" u="sng" dirty="0"/>
              <a:t>Semantische Codes</a:t>
            </a:r>
            <a:endParaRPr lang="en-US" sz="2800" u="sng" dirty="0"/>
          </a:p>
        </p:txBody>
      </p:sp>
      <p:sp>
        <p:nvSpPr>
          <p:cNvPr id="14" name="Textfeld 13"/>
          <p:cNvSpPr txBox="1"/>
          <p:nvPr/>
        </p:nvSpPr>
        <p:spPr>
          <a:xfrm>
            <a:off x="4358453" y="3946778"/>
            <a:ext cx="3566606" cy="369332"/>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dirty="0"/>
              <a:t>Code gleich :</a:t>
            </a:r>
            <a:r>
              <a:rPr lang="de-DE" i="1" dirty="0"/>
              <a:t> </a:t>
            </a:r>
            <a:r>
              <a:rPr lang="de-DE" i="1" dirty="0" err="1"/>
              <a:t>Ethnic</a:t>
            </a:r>
            <a:r>
              <a:rPr lang="de-DE" i="1" dirty="0"/>
              <a:t> </a:t>
            </a:r>
            <a:r>
              <a:rPr lang="de-DE" i="1" dirty="0" err="1"/>
              <a:t>group</a:t>
            </a:r>
            <a:endParaRPr lang="en-US" dirty="0"/>
          </a:p>
        </p:txBody>
      </p:sp>
      <p:sp>
        <p:nvSpPr>
          <p:cNvPr id="2" name="Titel 1">
            <a:extLst>
              <a:ext uri="{FF2B5EF4-FFF2-40B4-BE49-F238E27FC236}">
                <a16:creationId xmlns:a16="http://schemas.microsoft.com/office/drawing/2014/main" id="{62584BE8-DF9C-4B68-8DF3-E4B3F9A89977}"/>
              </a:ext>
            </a:extLst>
          </p:cNvPr>
          <p:cNvSpPr txBox="1">
            <a:spLocks/>
          </p:cNvSpPr>
          <p:nvPr/>
        </p:nvSpPr>
        <p:spPr>
          <a:xfrm>
            <a:off x="3192944" y="0"/>
            <a:ext cx="8367183" cy="1143000"/>
          </a:xfrm>
          <a:prstGeom prst="rect">
            <a:avLst/>
          </a:prstGeom>
        </p:spPr>
        <p:txBody>
          <a:bodyPr anchor="ctr" anchorCtr="0">
            <a:normAutofit/>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a:lstStyle>
          <a:p>
            <a:r>
              <a:rPr lang="de-DE" kern="0" dirty="0"/>
              <a:t>Mapping von Metadaten</a:t>
            </a:r>
          </a:p>
        </p:txBody>
      </p:sp>
    </p:spTree>
    <p:extLst>
      <p:ext uri="{BB962C8B-B14F-4D97-AF65-F5344CB8AC3E}">
        <p14:creationId xmlns:p14="http://schemas.microsoft.com/office/powerpoint/2010/main" val="239044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F3DF783-1B8E-451C-84B7-1A95A4B84709}"/>
              </a:ext>
            </a:extLst>
          </p:cNvPr>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a:p>
            <a:endParaRPr lang="de-DE" dirty="0"/>
          </a:p>
        </p:txBody>
      </p:sp>
      <p:sp>
        <p:nvSpPr>
          <p:cNvPr id="6" name="Inhaltsplatzhalter 2">
            <a:extLst>
              <a:ext uri="{FF2B5EF4-FFF2-40B4-BE49-F238E27FC236}">
                <a16:creationId xmlns:a16="http://schemas.microsoft.com/office/drawing/2014/main" id="{F58F2932-0966-4643-9564-F248F850847B}"/>
              </a:ext>
            </a:extLst>
          </p:cNvPr>
          <p:cNvSpPr txBox="1">
            <a:spLocks/>
          </p:cNvSpPr>
          <p:nvPr/>
        </p:nvSpPr>
        <p:spPr>
          <a:xfrm>
            <a:off x="887438" y="1420837"/>
            <a:ext cx="10554148" cy="4027358"/>
          </a:xfrm>
          <a:prstGeom prst="rect">
            <a:avLst/>
          </a:prstGeom>
        </p:spPr>
        <p:txBody>
          <a:bodyPr>
            <a:normAutofit/>
          </a:bodyPr>
          <a:lstStyle>
            <a:lvl1pPr marL="0" indent="0" algn="l" rtl="0" eaLnBrk="1" fontAlgn="base" hangingPunct="1">
              <a:spcBef>
                <a:spcPts val="0"/>
              </a:spcBef>
              <a:spcAft>
                <a:spcPct val="0"/>
              </a:spcAft>
              <a:buClrTx/>
              <a:buFont typeface="Wingdings" pitchFamily="2" charset="2"/>
              <a:buNone/>
              <a:defRPr lang="de-DE" sz="1200" b="0" dirty="0" smtClean="0">
                <a:solidFill>
                  <a:schemeClr val="tx1"/>
                </a:solidFill>
                <a:latin typeface="+mn-lt"/>
                <a:ea typeface="+mn-ea"/>
                <a:cs typeface="+mn-cs"/>
              </a:defRPr>
            </a:lvl1pPr>
            <a:lvl2pPr marL="180000" indent="180000" algn="l" rtl="0" eaLnBrk="1" fontAlgn="base" hangingPunct="1">
              <a:spcBef>
                <a:spcPct val="20000"/>
              </a:spcBef>
              <a:spcAft>
                <a:spcPct val="0"/>
              </a:spcAft>
              <a:buClrTx/>
              <a:buFont typeface="Wingdings" pitchFamily="2" charset="2"/>
              <a:buChar char="§"/>
              <a:defRPr sz="1800">
                <a:solidFill>
                  <a:schemeClr val="tx1"/>
                </a:solidFill>
                <a:latin typeface="+mn-lt"/>
              </a:defRPr>
            </a:lvl2pPr>
            <a:lvl3pPr marL="360000" indent="1800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3pPr>
            <a:lvl4pPr marL="540000" indent="176213" algn="l" rtl="0" eaLnBrk="1" fontAlgn="base" hangingPunct="1">
              <a:spcBef>
                <a:spcPct val="20000"/>
              </a:spcBef>
              <a:spcAft>
                <a:spcPct val="0"/>
              </a:spcAft>
              <a:buClrTx/>
              <a:buChar char="o"/>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defRPr sz="1200">
                <a:solidFill>
                  <a:schemeClr val="tx1"/>
                </a:solidFill>
                <a:latin typeface="Arial" charset="0"/>
              </a:defRPr>
            </a:lvl6pPr>
            <a:lvl7pPr marL="2971800" indent="-228600" algn="l" rtl="0" eaLnBrk="1" fontAlgn="base" hangingPunct="1">
              <a:spcBef>
                <a:spcPct val="20000"/>
              </a:spcBef>
              <a:spcAft>
                <a:spcPct val="0"/>
              </a:spcAft>
              <a:defRPr sz="1200">
                <a:solidFill>
                  <a:schemeClr val="tx1"/>
                </a:solidFill>
                <a:latin typeface="Arial" charset="0"/>
              </a:defRPr>
            </a:lvl7pPr>
            <a:lvl8pPr marL="3429000" indent="-228600" algn="l" rtl="0" eaLnBrk="1" fontAlgn="base" hangingPunct="1">
              <a:spcBef>
                <a:spcPct val="20000"/>
              </a:spcBef>
              <a:spcAft>
                <a:spcPct val="0"/>
              </a:spcAft>
              <a:defRPr sz="1200">
                <a:solidFill>
                  <a:schemeClr val="tx1"/>
                </a:solidFill>
                <a:latin typeface="Arial" charset="0"/>
              </a:defRPr>
            </a:lvl8pPr>
            <a:lvl9pPr marL="3886200" indent="-228600" algn="l" rtl="0" eaLnBrk="1" fontAlgn="base" hangingPunct="1">
              <a:spcBef>
                <a:spcPct val="20000"/>
              </a:spcBef>
              <a:spcAft>
                <a:spcPct val="0"/>
              </a:spcAft>
              <a:defRPr sz="1200">
                <a:solidFill>
                  <a:schemeClr val="tx1"/>
                </a:solidFill>
                <a:latin typeface="Arial" charset="0"/>
              </a:defRPr>
            </a:lvl9pPr>
          </a:lstStyle>
          <a:p>
            <a:pPr marL="914400" lvl="1" indent="-457200"/>
            <a:r>
              <a:rPr lang="en-US" sz="2800" kern="0" dirty="0" err="1"/>
              <a:t>Inhalt</a:t>
            </a:r>
            <a:r>
              <a:rPr lang="en-US" sz="2800" kern="0" dirty="0"/>
              <a:t> </a:t>
            </a:r>
            <a:r>
              <a:rPr lang="en-US" sz="2800" kern="0" dirty="0" err="1"/>
              <a:t>vor</a:t>
            </a:r>
            <a:r>
              <a:rPr lang="en-US" sz="2800" kern="0" dirty="0"/>
              <a:t> </a:t>
            </a:r>
            <a:r>
              <a:rPr lang="en-US" sz="2800" kern="0" dirty="0" err="1"/>
              <a:t>allem</a:t>
            </a:r>
            <a:r>
              <a:rPr lang="en-US" sz="2800" kern="0" dirty="0"/>
              <a:t> </a:t>
            </a:r>
            <a:r>
              <a:rPr lang="en-US" sz="2800" kern="0" dirty="0" err="1"/>
              <a:t>Datenmodelle</a:t>
            </a:r>
            <a:r>
              <a:rPr lang="en-US" sz="2800" kern="0" dirty="0"/>
              <a:t> </a:t>
            </a:r>
            <a:r>
              <a:rPr lang="en-US" sz="2800" kern="0" dirty="0" err="1"/>
              <a:t>aus</a:t>
            </a:r>
            <a:r>
              <a:rPr lang="en-US" sz="2800" kern="0" dirty="0"/>
              <a:t> </a:t>
            </a:r>
            <a:r>
              <a:rPr lang="en-US" sz="2800" kern="0" dirty="0" err="1"/>
              <a:t>Produktions-Systemen</a:t>
            </a:r>
            <a:r>
              <a:rPr lang="en-US" sz="2800" kern="0" dirty="0"/>
              <a:t> (</a:t>
            </a:r>
            <a:r>
              <a:rPr lang="en-US" sz="2800" kern="0" dirty="0" err="1"/>
              <a:t>Krankenversorgung</a:t>
            </a:r>
            <a:r>
              <a:rPr lang="en-US" sz="2800" kern="0" dirty="0"/>
              <a:t> und </a:t>
            </a:r>
            <a:r>
              <a:rPr lang="en-US" sz="2800" kern="0" dirty="0" err="1"/>
              <a:t>Forschung</a:t>
            </a:r>
            <a:r>
              <a:rPr lang="en-US" sz="2800" kern="0" dirty="0"/>
              <a:t>). </a:t>
            </a:r>
            <a:br>
              <a:rPr lang="en-US" sz="2800" kern="0" dirty="0"/>
            </a:br>
            <a:endParaRPr lang="en-US" sz="2800" kern="0" dirty="0"/>
          </a:p>
          <a:p>
            <a:pPr marL="914400" lvl="1" indent="-457200"/>
            <a:r>
              <a:rPr lang="en-US" sz="2800" kern="0" dirty="0" err="1"/>
              <a:t>Bewertung</a:t>
            </a:r>
            <a:r>
              <a:rPr lang="en-US" sz="2800" kern="0" dirty="0"/>
              <a:t> von </a:t>
            </a:r>
            <a:r>
              <a:rPr lang="en-US" sz="2800" kern="0" dirty="0" err="1"/>
              <a:t>Datenelementen</a:t>
            </a:r>
            <a:r>
              <a:rPr lang="en-US" sz="2800" kern="0" dirty="0"/>
              <a:t> </a:t>
            </a:r>
            <a:r>
              <a:rPr lang="en-US" sz="2800" kern="0" dirty="0" err="1"/>
              <a:t>nach</a:t>
            </a:r>
            <a:r>
              <a:rPr lang="en-US" sz="2800" kern="0" dirty="0"/>
              <a:t> </a:t>
            </a:r>
            <a:r>
              <a:rPr lang="en-US" sz="2800" kern="0" dirty="0" err="1"/>
              <a:t>Einsatzhäufigkeit</a:t>
            </a:r>
            <a:r>
              <a:rPr lang="en-US" sz="2800" kern="0" dirty="0"/>
              <a:t> </a:t>
            </a:r>
            <a:r>
              <a:rPr lang="en-US" sz="2800" kern="0" dirty="0" err="1"/>
              <a:t>führt</a:t>
            </a:r>
            <a:r>
              <a:rPr lang="en-US" sz="2800" kern="0" dirty="0"/>
              <a:t> </a:t>
            </a:r>
            <a:r>
              <a:rPr lang="en-US" sz="2800" kern="0" dirty="0" err="1"/>
              <a:t>zu</a:t>
            </a:r>
            <a:r>
              <a:rPr lang="en-US" sz="2800" kern="0" dirty="0"/>
              <a:t> </a:t>
            </a:r>
            <a:r>
              <a:rPr lang="en-US" sz="2800" kern="0" dirty="0" err="1"/>
              <a:t>einem</a:t>
            </a:r>
            <a:r>
              <a:rPr lang="en-US" sz="2800" kern="0" dirty="0"/>
              <a:t> “Bottom-Up”-Standard</a:t>
            </a:r>
            <a:br>
              <a:rPr lang="en-US" sz="2800" kern="0" dirty="0"/>
            </a:br>
            <a:endParaRPr lang="en-US" sz="2800" kern="0" dirty="0"/>
          </a:p>
          <a:p>
            <a:pPr marL="914400" lvl="1" indent="-457200"/>
            <a:r>
              <a:rPr lang="en-US" sz="2800" kern="0" dirty="0"/>
              <a:t>Alle </a:t>
            </a:r>
            <a:r>
              <a:rPr lang="en-US" sz="2800" kern="0" dirty="0" err="1"/>
              <a:t>Daten</a:t>
            </a:r>
            <a:r>
              <a:rPr lang="en-US" sz="2800" kern="0" dirty="0"/>
              <a:t> </a:t>
            </a:r>
            <a:r>
              <a:rPr lang="en-US" sz="2800" kern="0" dirty="0" err="1"/>
              <a:t>unter</a:t>
            </a:r>
            <a:r>
              <a:rPr lang="en-US" sz="2800" kern="0" dirty="0"/>
              <a:t> CC-</a:t>
            </a:r>
            <a:r>
              <a:rPr lang="en-US" sz="2800" kern="0" dirty="0" err="1"/>
              <a:t>kompatiblen</a:t>
            </a:r>
            <a:r>
              <a:rPr lang="en-US" sz="2800" kern="0" dirty="0"/>
              <a:t> </a:t>
            </a:r>
            <a:r>
              <a:rPr lang="en-US" sz="2800" kern="0" dirty="0" err="1"/>
              <a:t>Lizenzen</a:t>
            </a:r>
            <a:r>
              <a:rPr lang="en-US" sz="2800" kern="0" dirty="0"/>
              <a:t> </a:t>
            </a:r>
            <a:br>
              <a:rPr lang="en-US" sz="2800" kern="0" dirty="0"/>
            </a:br>
            <a:r>
              <a:rPr lang="en-US" sz="2800" kern="0" dirty="0"/>
              <a:t>=&gt; </a:t>
            </a:r>
            <a:r>
              <a:rPr lang="en-US" sz="2800" kern="0" dirty="0" err="1"/>
              <a:t>Freie</a:t>
            </a:r>
            <a:r>
              <a:rPr lang="en-US" sz="2800" kern="0" dirty="0"/>
              <a:t> </a:t>
            </a:r>
            <a:r>
              <a:rPr lang="en-US" sz="2800" kern="0" dirty="0" err="1"/>
              <a:t>Nutzung</a:t>
            </a:r>
            <a:r>
              <a:rPr lang="en-US" sz="2800" kern="0" dirty="0"/>
              <a:t> </a:t>
            </a:r>
            <a:r>
              <a:rPr lang="en-US" sz="2800" kern="0" dirty="0" err="1"/>
              <a:t>bei</a:t>
            </a:r>
            <a:r>
              <a:rPr lang="en-US" sz="2800" kern="0" dirty="0"/>
              <a:t> </a:t>
            </a:r>
            <a:r>
              <a:rPr lang="en-US" sz="2800" kern="0" dirty="0" err="1"/>
              <a:t>Erstellung</a:t>
            </a:r>
            <a:r>
              <a:rPr lang="en-US" sz="2800" kern="0" dirty="0"/>
              <a:t> </a:t>
            </a:r>
            <a:r>
              <a:rPr lang="en-US" sz="2800" kern="0" dirty="0" err="1"/>
              <a:t>eigener</a:t>
            </a:r>
            <a:r>
              <a:rPr lang="en-US" sz="2800" kern="0" dirty="0"/>
              <a:t> </a:t>
            </a:r>
            <a:r>
              <a:rPr lang="en-US" sz="2800" kern="0" dirty="0" err="1"/>
              <a:t>Datenmodelle</a:t>
            </a:r>
            <a:endParaRPr lang="en-US" sz="2800" kern="0" dirty="0"/>
          </a:p>
        </p:txBody>
      </p:sp>
      <p:sp>
        <p:nvSpPr>
          <p:cNvPr id="2" name="Titel 1">
            <a:extLst>
              <a:ext uri="{FF2B5EF4-FFF2-40B4-BE49-F238E27FC236}">
                <a16:creationId xmlns:a16="http://schemas.microsoft.com/office/drawing/2014/main" id="{DE3ED0DA-CA44-4B23-8446-B67CDF8DC06E}"/>
              </a:ext>
            </a:extLst>
          </p:cNvPr>
          <p:cNvSpPr txBox="1">
            <a:spLocks/>
          </p:cNvSpPr>
          <p:nvPr/>
        </p:nvSpPr>
        <p:spPr>
          <a:xfrm>
            <a:off x="3192944" y="0"/>
            <a:ext cx="8367183" cy="1143000"/>
          </a:xfrm>
          <a:prstGeom prst="rect">
            <a:avLst/>
          </a:prstGeom>
        </p:spPr>
        <p:txBody>
          <a:bodyPr anchor="ctr" anchorCtr="0">
            <a:normAutofit/>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a:lstStyle>
          <a:p>
            <a:r>
              <a:rPr lang="de-DE" kern="0" dirty="0"/>
              <a:t>Unterschiede zum ISO 11179</a:t>
            </a:r>
          </a:p>
        </p:txBody>
      </p:sp>
    </p:spTree>
    <p:extLst>
      <p:ext uri="{BB962C8B-B14F-4D97-AF65-F5344CB8AC3E}">
        <p14:creationId xmlns:p14="http://schemas.microsoft.com/office/powerpoint/2010/main" val="16724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C8AF8-76B9-49EA-AE6E-6B1259C8DCFF}"/>
              </a:ext>
            </a:extLst>
          </p:cNvPr>
          <p:cNvSpPr>
            <a:spLocks noGrp="1"/>
          </p:cNvSpPr>
          <p:nvPr>
            <p:ph type="title"/>
          </p:nvPr>
        </p:nvSpPr>
        <p:spPr>
          <a:xfrm>
            <a:off x="2890489" y="0"/>
            <a:ext cx="8367183" cy="1143000"/>
          </a:xfrm>
        </p:spPr>
        <p:txBody>
          <a:bodyPr/>
          <a:lstStyle/>
          <a:p>
            <a:r>
              <a:rPr lang="de-DE" dirty="0"/>
              <a:t>Implementation / Beispiele</a:t>
            </a:r>
          </a:p>
        </p:txBody>
      </p:sp>
      <p:sp>
        <p:nvSpPr>
          <p:cNvPr id="4" name="Textplatzhalter 3">
            <a:extLst>
              <a:ext uri="{FF2B5EF4-FFF2-40B4-BE49-F238E27FC236}">
                <a16:creationId xmlns:a16="http://schemas.microsoft.com/office/drawing/2014/main" id="{6D7B2217-7CBC-419F-A40F-98C1F75978F6}"/>
              </a:ext>
            </a:extLst>
          </p:cNvPr>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a:p>
            <a:endParaRPr lang="de-DE" dirty="0"/>
          </a:p>
        </p:txBody>
      </p:sp>
      <p:pic>
        <p:nvPicPr>
          <p:cNvPr id="6" name="Grafik 5">
            <a:extLst>
              <a:ext uri="{FF2B5EF4-FFF2-40B4-BE49-F238E27FC236}">
                <a16:creationId xmlns:a16="http://schemas.microsoft.com/office/drawing/2014/main" id="{6A4B5B71-9F66-483E-AB2D-05AE94AC5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38" y="1018735"/>
            <a:ext cx="10175892" cy="5183945"/>
          </a:xfrm>
          <a:prstGeom prst="rect">
            <a:avLst/>
          </a:prstGeom>
        </p:spPr>
      </p:pic>
    </p:spTree>
    <p:extLst>
      <p:ext uri="{BB962C8B-B14F-4D97-AF65-F5344CB8AC3E}">
        <p14:creationId xmlns:p14="http://schemas.microsoft.com/office/powerpoint/2010/main" val="198607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DA4EB-B53D-46F8-A1DD-B35BD1DD1CD8}"/>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B63A2715-9FA6-4005-9D33-E81F5F06586D}"/>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976CEB6E-C616-4348-BD42-665A55D3243A}"/>
              </a:ext>
            </a:extLst>
          </p:cNvPr>
          <p:cNvSpPr>
            <a:spLocks noGrp="1"/>
          </p:cNvSpPr>
          <p:nvPr>
            <p:ph type="body" sz="quarter" idx="15"/>
          </p:nvPr>
        </p:nvSpPr>
        <p:spPr/>
        <p:txBody>
          <a:bodyPr/>
          <a:lstStyle/>
          <a:p>
            <a:endParaRPr lang="de-DE"/>
          </a:p>
        </p:txBody>
      </p:sp>
      <p:pic>
        <p:nvPicPr>
          <p:cNvPr id="6" name="Grafik 5">
            <a:extLst>
              <a:ext uri="{FF2B5EF4-FFF2-40B4-BE49-F238E27FC236}">
                <a16:creationId xmlns:a16="http://schemas.microsoft.com/office/drawing/2014/main" id="{E16BBE9C-AB0A-4D1E-BD81-DF7FAC04FD5C}"/>
              </a:ext>
            </a:extLst>
          </p:cNvPr>
          <p:cNvPicPr>
            <a:picLocks noChangeAspect="1"/>
          </p:cNvPicPr>
          <p:nvPr/>
        </p:nvPicPr>
        <p:blipFill rotWithShape="1">
          <a:blip r:embed="rId2">
            <a:extLst>
              <a:ext uri="{28A0092B-C50C-407E-A947-70E740481C1C}">
                <a14:useLocalDpi xmlns:a14="http://schemas.microsoft.com/office/drawing/2010/main" val="0"/>
              </a:ext>
            </a:extLst>
          </a:blip>
          <a:srcRect t="13865"/>
          <a:stretch/>
        </p:blipFill>
        <p:spPr>
          <a:xfrm>
            <a:off x="493737" y="245501"/>
            <a:ext cx="11473840" cy="5704449"/>
          </a:xfrm>
          <a:prstGeom prst="rect">
            <a:avLst/>
          </a:prstGeom>
        </p:spPr>
      </p:pic>
    </p:spTree>
    <p:extLst>
      <p:ext uri="{BB962C8B-B14F-4D97-AF65-F5344CB8AC3E}">
        <p14:creationId xmlns:p14="http://schemas.microsoft.com/office/powerpoint/2010/main" val="412274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63589" y="0"/>
            <a:ext cx="7429631" cy="1143000"/>
          </a:xfrm>
        </p:spPr>
        <p:txBody>
          <a:bodyPr/>
          <a:lstStyle/>
          <a:p>
            <a:r>
              <a:rPr lang="de-DE" dirty="0"/>
              <a:t>Limitationen / Ausblick</a:t>
            </a:r>
          </a:p>
        </p:txBody>
      </p:sp>
      <p:sp>
        <p:nvSpPr>
          <p:cNvPr id="3" name="Textplatzhalter 2"/>
          <p:cNvSpPr>
            <a:spLocks noGrp="1"/>
          </p:cNvSpPr>
          <p:nvPr>
            <p:ph type="body" sz="quarter" idx="14"/>
          </p:nvPr>
        </p:nvSpPr>
        <p:spPr>
          <a:xfrm>
            <a:off x="825500" y="1878037"/>
            <a:ext cx="10922000" cy="4165093"/>
          </a:xfrm>
        </p:spPr>
        <p:txBody>
          <a:bodyPr/>
          <a:lstStyle/>
          <a:p>
            <a:r>
              <a:rPr lang="de-DE" dirty="0"/>
              <a:t>Möglichkeiten zum Korrektur großer Codemengen</a:t>
            </a:r>
          </a:p>
          <a:p>
            <a:pPr lvl="1"/>
            <a:endParaRPr lang="de-DE" dirty="0"/>
          </a:p>
          <a:p>
            <a:r>
              <a:rPr lang="de-DE" dirty="0"/>
              <a:t>Direkte Einflussnahme auf Scoring schaffen</a:t>
            </a:r>
          </a:p>
          <a:p>
            <a:endParaRPr lang="de-DE" dirty="0"/>
          </a:p>
          <a:p>
            <a:r>
              <a:rPr lang="de-DE" dirty="0"/>
              <a:t>„Meta-Metadaten“ (Bewertung durch User, </a:t>
            </a:r>
            <a:r>
              <a:rPr lang="de-DE" dirty="0" err="1"/>
              <a:t>etc</a:t>
            </a:r>
            <a:r>
              <a:rPr lang="de-DE" dirty="0"/>
              <a:t>) einbinden</a:t>
            </a:r>
          </a:p>
        </p:txBody>
      </p:sp>
      <p:sp>
        <p:nvSpPr>
          <p:cNvPr id="4" name="Textplatzhalter 3"/>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p:txBody>
      </p:sp>
    </p:spTree>
    <p:extLst>
      <p:ext uri="{BB962C8B-B14F-4D97-AF65-F5344CB8AC3E}">
        <p14:creationId xmlns:p14="http://schemas.microsoft.com/office/powerpoint/2010/main" val="8547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48A8FF3-697C-4FD7-B9A5-92F637C74A72}"/>
              </a:ext>
            </a:extLst>
          </p:cNvPr>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a:p>
            <a:endParaRPr lang="de-DE" dirty="0"/>
          </a:p>
          <a:p>
            <a:endParaRPr lang="de-DE" dirty="0"/>
          </a:p>
        </p:txBody>
      </p:sp>
      <p:pic>
        <p:nvPicPr>
          <p:cNvPr id="9" name="Grafik 8">
            <a:extLst>
              <a:ext uri="{FF2B5EF4-FFF2-40B4-BE49-F238E27FC236}">
                <a16:creationId xmlns:a16="http://schemas.microsoft.com/office/drawing/2014/main" id="{999A0EE4-AACA-4A63-9BBC-64F9F3CFC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75" y="267285"/>
            <a:ext cx="11294274" cy="5753687"/>
          </a:xfrm>
          <a:prstGeom prst="rect">
            <a:avLst/>
          </a:prstGeom>
        </p:spPr>
      </p:pic>
    </p:spTree>
    <p:extLst>
      <p:ext uri="{BB962C8B-B14F-4D97-AF65-F5344CB8AC3E}">
        <p14:creationId xmlns:p14="http://schemas.microsoft.com/office/powerpoint/2010/main" val="253792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59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0941" y="0"/>
            <a:ext cx="8367183" cy="1143000"/>
          </a:xfrm>
        </p:spPr>
        <p:txBody>
          <a:bodyPr>
            <a:normAutofit/>
          </a:bodyPr>
          <a:lstStyle/>
          <a:p>
            <a:r>
              <a:rPr lang="de-DE" sz="4400" dirty="0"/>
              <a:t>Das MDM-Portal</a:t>
            </a:r>
          </a:p>
        </p:txBody>
      </p:sp>
      <p:sp>
        <p:nvSpPr>
          <p:cNvPr id="3" name="Textplatzhalter 2"/>
          <p:cNvSpPr>
            <a:spLocks noGrp="1"/>
          </p:cNvSpPr>
          <p:nvPr>
            <p:ph type="body" sz="quarter" idx="14"/>
          </p:nvPr>
        </p:nvSpPr>
        <p:spPr>
          <a:xfrm>
            <a:off x="822538" y="1861929"/>
            <a:ext cx="10922000" cy="3803931"/>
          </a:xfrm>
        </p:spPr>
        <p:txBody>
          <a:bodyPr>
            <a:normAutofit/>
          </a:bodyPr>
          <a:lstStyle/>
          <a:p>
            <a:r>
              <a:rPr lang="de-DE" sz="3200" dirty="0"/>
              <a:t>Knapp 25.000 Datenmodelle</a:t>
            </a:r>
          </a:p>
          <a:p>
            <a:pPr marL="0" indent="0">
              <a:buNone/>
            </a:pPr>
            <a:endParaRPr lang="de-DE" dirty="0"/>
          </a:p>
          <a:p>
            <a:r>
              <a:rPr lang="de-DE" dirty="0"/>
              <a:t>50.000 </a:t>
            </a:r>
            <a:r>
              <a:rPr lang="de-DE" dirty="0" err="1"/>
              <a:t>Itemgroups</a:t>
            </a:r>
            <a:endParaRPr lang="de-DE" dirty="0"/>
          </a:p>
          <a:p>
            <a:r>
              <a:rPr lang="de-DE" dirty="0"/>
              <a:t>500.000 Items</a:t>
            </a:r>
          </a:p>
          <a:p>
            <a:r>
              <a:rPr lang="de-DE" dirty="0"/>
              <a:t>110.000 Codelistitems</a:t>
            </a:r>
          </a:p>
          <a:p>
            <a:endParaRPr lang="de-DE" dirty="0"/>
          </a:p>
          <a:p>
            <a:r>
              <a:rPr lang="de-DE" dirty="0"/>
              <a:t>=&gt;700.000 manuell kuratiere Datenelemente mit UMLS-Codes</a:t>
            </a:r>
          </a:p>
          <a:p>
            <a:pPr lvl="1"/>
            <a:endParaRPr lang="de-DE" dirty="0"/>
          </a:p>
          <a:p>
            <a:endParaRPr lang="de-DE" sz="3200" dirty="0"/>
          </a:p>
        </p:txBody>
      </p:sp>
      <p:sp>
        <p:nvSpPr>
          <p:cNvPr id="4" name="Textplatzhalter 3"/>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p:txBody>
      </p:sp>
    </p:spTree>
    <p:extLst>
      <p:ext uri="{BB962C8B-B14F-4D97-AF65-F5344CB8AC3E}">
        <p14:creationId xmlns:p14="http://schemas.microsoft.com/office/powerpoint/2010/main" val="5034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p:txBody>
          <a:bodyPr/>
          <a:lstStyle/>
          <a:p>
            <a:endParaRPr lang="de-DE" dirty="0"/>
          </a:p>
        </p:txBody>
      </p:sp>
      <p:pic>
        <p:nvPicPr>
          <p:cNvPr id="5" name="highcharts">
            <a:hlinkClick r:id="" action="ppaction://media"/>
            <a:extLst>
              <a:ext uri="{FF2B5EF4-FFF2-40B4-BE49-F238E27FC236}">
                <a16:creationId xmlns:a16="http://schemas.microsoft.com/office/drawing/2014/main" id="{F3537F51-FAFC-4F46-9088-07733CB6916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88611" y="987181"/>
            <a:ext cx="10180851" cy="5722730"/>
          </a:xfrm>
          <a:prstGeom prst="rect">
            <a:avLst/>
          </a:prstGeom>
        </p:spPr>
      </p:pic>
      <p:sp>
        <p:nvSpPr>
          <p:cNvPr id="6" name="Titel 1"/>
          <p:cNvSpPr txBox="1">
            <a:spLocks/>
          </p:cNvSpPr>
          <p:nvPr/>
        </p:nvSpPr>
        <p:spPr>
          <a:xfrm>
            <a:off x="2890941" y="0"/>
            <a:ext cx="8367183" cy="1143000"/>
          </a:xfrm>
          <a:prstGeom prst="rect">
            <a:avLst/>
          </a:prstGeom>
        </p:spPr>
        <p:txBody>
          <a:bodyPr anchor="ctr" anchorCtr="0">
            <a:normAutofit/>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a:lstStyle>
          <a:p>
            <a:r>
              <a:rPr lang="de-DE" kern="0"/>
              <a:t>Das MDM-Portal</a:t>
            </a:r>
            <a:endParaRPr lang="de-DE" kern="0" dirty="0"/>
          </a:p>
        </p:txBody>
      </p:sp>
    </p:spTree>
    <p:extLst>
      <p:ext uri="{BB962C8B-B14F-4D97-AF65-F5344CB8AC3E}">
        <p14:creationId xmlns:p14="http://schemas.microsoft.com/office/powerpoint/2010/main" val="16780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38BFB-1E71-4F9B-9117-1EEFD042DD93}"/>
              </a:ext>
            </a:extLst>
          </p:cNvPr>
          <p:cNvSpPr>
            <a:spLocks noGrp="1"/>
          </p:cNvSpPr>
          <p:nvPr>
            <p:ph type="title"/>
          </p:nvPr>
        </p:nvSpPr>
        <p:spPr>
          <a:xfrm>
            <a:off x="3380317" y="0"/>
            <a:ext cx="8367183" cy="1143000"/>
          </a:xfrm>
        </p:spPr>
        <p:txBody>
          <a:bodyPr/>
          <a:lstStyle/>
          <a:p>
            <a:r>
              <a:rPr lang="de-DE" dirty="0" err="1"/>
              <a:t>Pragmatic</a:t>
            </a:r>
            <a:r>
              <a:rPr lang="de-DE" dirty="0"/>
              <a:t> MDR</a:t>
            </a:r>
          </a:p>
        </p:txBody>
      </p:sp>
      <p:sp>
        <p:nvSpPr>
          <p:cNvPr id="3" name="Textplatzhalter 2">
            <a:extLst>
              <a:ext uri="{FF2B5EF4-FFF2-40B4-BE49-F238E27FC236}">
                <a16:creationId xmlns:a16="http://schemas.microsoft.com/office/drawing/2014/main" id="{5E58B472-5B6E-4B5A-B946-74D5ECD83583}"/>
              </a:ext>
            </a:extLst>
          </p:cNvPr>
          <p:cNvSpPr>
            <a:spLocks noGrp="1"/>
          </p:cNvSpPr>
          <p:nvPr>
            <p:ph type="body" sz="quarter" idx="14"/>
          </p:nvPr>
        </p:nvSpPr>
        <p:spPr>
          <a:xfrm>
            <a:off x="825500" y="1526345"/>
            <a:ext cx="10922000" cy="4516785"/>
          </a:xfrm>
        </p:spPr>
        <p:txBody>
          <a:bodyPr/>
          <a:lstStyle/>
          <a:p>
            <a:r>
              <a:rPr lang="de-DE" dirty="0"/>
              <a:t>Entstanden mit dem </a:t>
            </a:r>
            <a:r>
              <a:rPr lang="de-DE" dirty="0" err="1"/>
              <a:t>Refactoring</a:t>
            </a:r>
            <a:r>
              <a:rPr lang="de-DE" dirty="0"/>
              <a:t> des Portals</a:t>
            </a:r>
          </a:p>
          <a:p>
            <a:endParaRPr lang="de-DE" dirty="0"/>
          </a:p>
          <a:p>
            <a:r>
              <a:rPr lang="de-DE" dirty="0"/>
              <a:t>„Maschinenlesbares MDM-Portal“</a:t>
            </a:r>
          </a:p>
          <a:p>
            <a:endParaRPr lang="de-DE" dirty="0"/>
          </a:p>
          <a:p>
            <a:r>
              <a:rPr lang="de-DE" dirty="0"/>
              <a:t>Bottom </a:t>
            </a:r>
            <a:r>
              <a:rPr lang="de-DE" dirty="0" err="1"/>
              <a:t>up</a:t>
            </a:r>
            <a:r>
              <a:rPr lang="de-DE" dirty="0"/>
              <a:t> - organisiert</a:t>
            </a:r>
          </a:p>
          <a:p>
            <a:endParaRPr lang="de-DE" dirty="0"/>
          </a:p>
          <a:p>
            <a:r>
              <a:rPr lang="de-DE" dirty="0"/>
              <a:t>REST-angelehnte Schnittstelle</a:t>
            </a:r>
          </a:p>
        </p:txBody>
      </p:sp>
      <p:sp>
        <p:nvSpPr>
          <p:cNvPr id="4" name="Textplatzhalter 3">
            <a:extLst>
              <a:ext uri="{FF2B5EF4-FFF2-40B4-BE49-F238E27FC236}">
                <a16:creationId xmlns:a16="http://schemas.microsoft.com/office/drawing/2014/main" id="{FF495A55-93A3-4635-9061-280BB1E84EF2}"/>
              </a:ext>
            </a:extLst>
          </p:cNvPr>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a:p>
            <a:endParaRPr lang="de-DE" dirty="0"/>
          </a:p>
        </p:txBody>
      </p:sp>
    </p:spTree>
    <p:extLst>
      <p:ext uri="{BB962C8B-B14F-4D97-AF65-F5344CB8AC3E}">
        <p14:creationId xmlns:p14="http://schemas.microsoft.com/office/powerpoint/2010/main" val="33992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1080" y="0"/>
            <a:ext cx="8367183" cy="1143000"/>
          </a:xfrm>
        </p:spPr>
        <p:txBody>
          <a:bodyPr>
            <a:normAutofit/>
          </a:bodyPr>
          <a:lstStyle/>
          <a:p>
            <a:r>
              <a:rPr lang="de-DE" sz="4000" dirty="0"/>
              <a:t>MD-Repository oder MD-Registry?</a:t>
            </a:r>
          </a:p>
        </p:txBody>
      </p:sp>
      <p:sp>
        <p:nvSpPr>
          <p:cNvPr id="3" name="Textplatzhalter 2"/>
          <p:cNvSpPr>
            <a:spLocks noGrp="1"/>
          </p:cNvSpPr>
          <p:nvPr>
            <p:ph type="body" sz="quarter" idx="14"/>
          </p:nvPr>
        </p:nvSpPr>
        <p:spPr>
          <a:xfrm>
            <a:off x="822538" y="1286432"/>
            <a:ext cx="10922000" cy="4660365"/>
          </a:xfrm>
        </p:spPr>
        <p:txBody>
          <a:bodyPr>
            <a:normAutofit lnSpcReduction="10000"/>
          </a:bodyPr>
          <a:lstStyle/>
          <a:p>
            <a:r>
              <a:rPr lang="de-DE" dirty="0"/>
              <a:t>Definition TMF: </a:t>
            </a:r>
          </a:p>
          <a:p>
            <a:pPr lvl="1"/>
            <a:r>
              <a:rPr lang="de-DE" sz="2600" dirty="0"/>
              <a:t>Ein </a:t>
            </a:r>
            <a:r>
              <a:rPr lang="de-DE" sz="2600" dirty="0" err="1"/>
              <a:t>Metadata</a:t>
            </a:r>
            <a:r>
              <a:rPr lang="de-DE" sz="2600" dirty="0"/>
              <a:t> Repository (MDR) ist eine zentrale Datenbank oder ein Register von Datenelementen, mit dem diese auch verwaltet werden können. Ein MDR hilft, die Erstellung des Dokumentationskonzepts zu beschleunigen und die Vergleichbarkeit der Merkmale zu verbessern.</a:t>
            </a:r>
          </a:p>
          <a:p>
            <a:pPr lvl="1"/>
            <a:endParaRPr lang="de-DE" sz="2600" dirty="0"/>
          </a:p>
          <a:p>
            <a:r>
              <a:rPr lang="de-DE" dirty="0"/>
              <a:t>Wikipedia: </a:t>
            </a:r>
          </a:p>
          <a:p>
            <a:pPr lvl="1"/>
            <a:r>
              <a:rPr lang="en-US" sz="2600" dirty="0"/>
              <a:t>A metadata registry is a central location in an organization where metadata definitions are stored and maintained in a controlled method.</a:t>
            </a:r>
          </a:p>
          <a:p>
            <a:pPr lvl="1"/>
            <a:r>
              <a:rPr lang="en-US" sz="2600" dirty="0"/>
              <a:t>A metadata repository is the database where metadata is stored. The registry also adds relationships with related metadata types.</a:t>
            </a:r>
            <a:endParaRPr lang="de-DE" sz="2600" dirty="0"/>
          </a:p>
        </p:txBody>
      </p:sp>
      <p:sp>
        <p:nvSpPr>
          <p:cNvPr id="4" name="Textplatzhalter 3"/>
          <p:cNvSpPr>
            <a:spLocks noGrp="1"/>
          </p:cNvSpPr>
          <p:nvPr>
            <p:ph type="body" sz="quarter" idx="15"/>
          </p:nvPr>
        </p:nvSpPr>
        <p:spPr/>
        <p:txBody>
          <a:bodyPr/>
          <a:lstStyle/>
          <a:p>
            <a:r>
              <a:rPr lang="de-DE" dirty="0">
                <a:hlinkClick r:id="rId2"/>
              </a:rPr>
              <a:t>https://www.toolpool-gesundheitsforschung.de/themen/metadaten-und-metadata-repositories</a:t>
            </a:r>
            <a:endParaRPr lang="de-DE" dirty="0"/>
          </a:p>
          <a:p>
            <a:r>
              <a:rPr lang="de-DE" dirty="0"/>
              <a:t>https://en.wikipedia.org/wiki/Metadata_registry</a:t>
            </a:r>
          </a:p>
        </p:txBody>
      </p:sp>
    </p:spTree>
    <p:extLst>
      <p:ext uri="{BB962C8B-B14F-4D97-AF65-F5344CB8AC3E}">
        <p14:creationId xmlns:p14="http://schemas.microsoft.com/office/powerpoint/2010/main" val="163503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69562-E42A-4CD6-BD4D-FA6A82F35B10}"/>
              </a:ext>
            </a:extLst>
          </p:cNvPr>
          <p:cNvSpPr>
            <a:spLocks noGrp="1"/>
          </p:cNvSpPr>
          <p:nvPr>
            <p:ph type="title"/>
          </p:nvPr>
        </p:nvSpPr>
        <p:spPr>
          <a:xfrm>
            <a:off x="3467264" y="14924"/>
            <a:ext cx="8367183" cy="1143000"/>
          </a:xfrm>
        </p:spPr>
        <p:txBody>
          <a:bodyPr/>
          <a:lstStyle/>
          <a:p>
            <a:r>
              <a:rPr lang="de-DE" dirty="0"/>
              <a:t>ODM als Basis</a:t>
            </a:r>
          </a:p>
        </p:txBody>
      </p:sp>
      <p:sp>
        <p:nvSpPr>
          <p:cNvPr id="3" name="Textplatzhalter 2">
            <a:extLst>
              <a:ext uri="{FF2B5EF4-FFF2-40B4-BE49-F238E27FC236}">
                <a16:creationId xmlns:a16="http://schemas.microsoft.com/office/drawing/2014/main" id="{3B53A4AB-98F4-46F0-8BF9-49AFC2BDF696}"/>
              </a:ext>
            </a:extLst>
          </p:cNvPr>
          <p:cNvSpPr>
            <a:spLocks noGrp="1"/>
          </p:cNvSpPr>
          <p:nvPr>
            <p:ph type="body" sz="quarter" idx="14"/>
          </p:nvPr>
        </p:nvSpPr>
        <p:spPr/>
        <p:txBody>
          <a:bodyPr/>
          <a:lstStyle/>
          <a:p>
            <a:endParaRPr lang="de-DE" dirty="0"/>
          </a:p>
        </p:txBody>
      </p:sp>
      <p:sp>
        <p:nvSpPr>
          <p:cNvPr id="4" name="Textplatzhalter 3">
            <a:extLst>
              <a:ext uri="{FF2B5EF4-FFF2-40B4-BE49-F238E27FC236}">
                <a16:creationId xmlns:a16="http://schemas.microsoft.com/office/drawing/2014/main" id="{D128AD4F-4F96-4E25-975D-ACD5FA8C60AC}"/>
              </a:ext>
            </a:extLst>
          </p:cNvPr>
          <p:cNvSpPr>
            <a:spLocks noGrp="1"/>
          </p:cNvSpPr>
          <p:nvPr>
            <p:ph type="body" sz="quarter" idx="15"/>
          </p:nvPr>
        </p:nvSpPr>
        <p:spPr/>
        <p:txBody>
          <a:bodyPr/>
          <a:lstStyle/>
          <a:p>
            <a:endParaRPr lang="de-DE"/>
          </a:p>
        </p:txBody>
      </p:sp>
      <p:pic>
        <p:nvPicPr>
          <p:cNvPr id="6" name="Inhaltsplatzhalter 3">
            <a:extLst>
              <a:ext uri="{FF2B5EF4-FFF2-40B4-BE49-F238E27FC236}">
                <a16:creationId xmlns:a16="http://schemas.microsoft.com/office/drawing/2014/main" id="{98BBFE13-66FE-47B0-BDB6-0879F5338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80" y="1572938"/>
            <a:ext cx="10345420" cy="5136452"/>
          </a:xfrm>
          <a:prstGeom prst="rect">
            <a:avLst/>
          </a:prstGeom>
        </p:spPr>
      </p:pic>
    </p:spTree>
    <p:extLst>
      <p:ext uri="{BB962C8B-B14F-4D97-AF65-F5344CB8AC3E}">
        <p14:creationId xmlns:p14="http://schemas.microsoft.com/office/powerpoint/2010/main" val="59921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E4C7DE6-0AC1-4A2C-98DD-0A55432C4B7D}"/>
              </a:ext>
            </a:extLst>
          </p:cNvPr>
          <p:cNvSpPr>
            <a:spLocks noGrp="1"/>
          </p:cNvSpPr>
          <p:nvPr>
            <p:ph type="body" sz="quarter" idx="15"/>
          </p:nvPr>
        </p:nvSpPr>
        <p:spPr/>
        <p:txBody>
          <a:bodyPr/>
          <a:lstStyle/>
          <a:p>
            <a:endParaRPr lang="de-DE"/>
          </a:p>
        </p:txBody>
      </p:sp>
      <p:grpSp>
        <p:nvGrpSpPr>
          <p:cNvPr id="24" name="Gruppieren 23">
            <a:extLst>
              <a:ext uri="{FF2B5EF4-FFF2-40B4-BE49-F238E27FC236}">
                <a16:creationId xmlns:a16="http://schemas.microsoft.com/office/drawing/2014/main" id="{9FEED810-6FB2-4CC1-B419-100CA9F233FA}"/>
              </a:ext>
            </a:extLst>
          </p:cNvPr>
          <p:cNvGrpSpPr/>
          <p:nvPr/>
        </p:nvGrpSpPr>
        <p:grpSpPr>
          <a:xfrm>
            <a:off x="576774" y="242007"/>
            <a:ext cx="8544140" cy="6109556"/>
            <a:chOff x="6280818" y="1825625"/>
            <a:chExt cx="5084300" cy="2998590"/>
          </a:xfrm>
        </p:grpSpPr>
        <p:grpSp>
          <p:nvGrpSpPr>
            <p:cNvPr id="14" name="Gruppieren 13">
              <a:extLst>
                <a:ext uri="{FF2B5EF4-FFF2-40B4-BE49-F238E27FC236}">
                  <a16:creationId xmlns:a16="http://schemas.microsoft.com/office/drawing/2014/main" id="{517FF181-EE49-4885-A82D-B07042F38A4B}"/>
                </a:ext>
              </a:extLst>
            </p:cNvPr>
            <p:cNvGrpSpPr/>
            <p:nvPr/>
          </p:nvGrpSpPr>
          <p:grpSpPr>
            <a:xfrm>
              <a:off x="6434188" y="1825625"/>
              <a:ext cx="4930930" cy="2998590"/>
              <a:chOff x="2518294" y="1646237"/>
              <a:chExt cx="6816043" cy="4144963"/>
            </a:xfrm>
          </p:grpSpPr>
          <p:pic>
            <p:nvPicPr>
              <p:cNvPr id="15" name="Grafik 14">
                <a:extLst>
                  <a:ext uri="{FF2B5EF4-FFF2-40B4-BE49-F238E27FC236}">
                    <a16:creationId xmlns:a16="http://schemas.microsoft.com/office/drawing/2014/main" id="{C9E31AAF-ED84-42D1-8468-0356D38684B7}"/>
                  </a:ext>
                </a:extLst>
              </p:cNvPr>
              <p:cNvPicPr>
                <a:picLocks noChangeAspect="1"/>
              </p:cNvPicPr>
              <p:nvPr/>
            </p:nvPicPr>
            <p:blipFill>
              <a:blip r:embed="rId2"/>
              <a:stretch>
                <a:fillRect/>
              </a:stretch>
            </p:blipFill>
            <p:spPr>
              <a:xfrm>
                <a:off x="2518294" y="1646237"/>
                <a:ext cx="6816043" cy="4144963"/>
              </a:xfrm>
              <a:prstGeom prst="rect">
                <a:avLst/>
              </a:prstGeom>
            </p:spPr>
          </p:pic>
          <p:sp>
            <p:nvSpPr>
              <p:cNvPr id="16" name="Rechteck 15">
                <a:extLst>
                  <a:ext uri="{FF2B5EF4-FFF2-40B4-BE49-F238E27FC236}">
                    <a16:creationId xmlns:a16="http://schemas.microsoft.com/office/drawing/2014/main" id="{9609D8FC-F308-4B70-BF37-63B37928F7E8}"/>
                  </a:ext>
                </a:extLst>
              </p:cNvPr>
              <p:cNvSpPr/>
              <p:nvPr/>
            </p:nvSpPr>
            <p:spPr>
              <a:xfrm>
                <a:off x="7279208" y="4796518"/>
                <a:ext cx="2009933" cy="947531"/>
              </a:xfrm>
              <a:prstGeom prst="rect">
                <a:avLst/>
              </a:prstGeom>
              <a:solidFill>
                <a:srgbClr val="00632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hteck 16">
                <a:extLst>
                  <a:ext uri="{FF2B5EF4-FFF2-40B4-BE49-F238E27FC236}">
                    <a16:creationId xmlns:a16="http://schemas.microsoft.com/office/drawing/2014/main" id="{85460FD7-97B5-4BE9-ABE3-69E4E55E6F30}"/>
                  </a:ext>
                </a:extLst>
              </p:cNvPr>
              <p:cNvSpPr/>
              <p:nvPr/>
            </p:nvSpPr>
            <p:spPr>
              <a:xfrm>
                <a:off x="4350010" y="4796518"/>
                <a:ext cx="2929199" cy="947531"/>
              </a:xfrm>
              <a:prstGeom prst="rect">
                <a:avLst/>
              </a:prstGeom>
              <a:solidFill>
                <a:srgbClr val="00632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hteck 17">
                <a:extLst>
                  <a:ext uri="{FF2B5EF4-FFF2-40B4-BE49-F238E27FC236}">
                    <a16:creationId xmlns:a16="http://schemas.microsoft.com/office/drawing/2014/main" id="{1CF9ED3C-E475-4185-9D70-2E5D2D45B992}"/>
                  </a:ext>
                </a:extLst>
              </p:cNvPr>
              <p:cNvSpPr/>
              <p:nvPr/>
            </p:nvSpPr>
            <p:spPr>
              <a:xfrm>
                <a:off x="4350010" y="3178616"/>
                <a:ext cx="2029142" cy="913129"/>
              </a:xfrm>
              <a:prstGeom prst="rect">
                <a:avLst/>
              </a:prstGeom>
              <a:solidFill>
                <a:srgbClr val="99C10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9" name="Gerader Verbinder 18">
                <a:extLst>
                  <a:ext uri="{FF2B5EF4-FFF2-40B4-BE49-F238E27FC236}">
                    <a16:creationId xmlns:a16="http://schemas.microsoft.com/office/drawing/2014/main" id="{1395F66D-024C-47B5-ADD2-2B074529BB84}"/>
                  </a:ext>
                </a:extLst>
              </p:cNvPr>
              <p:cNvCxnSpPr/>
              <p:nvPr/>
            </p:nvCxnSpPr>
            <p:spPr>
              <a:xfrm>
                <a:off x="5250067" y="4373787"/>
                <a:ext cx="229027" cy="7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61FAD750-0111-474C-8EDC-D54434533AE5}"/>
                  </a:ext>
                </a:extLst>
              </p:cNvPr>
              <p:cNvSpPr/>
              <p:nvPr/>
            </p:nvSpPr>
            <p:spPr>
              <a:xfrm>
                <a:off x="6379152" y="3187459"/>
                <a:ext cx="2909989" cy="896986"/>
              </a:xfrm>
              <a:prstGeom prst="rect">
                <a:avLst/>
              </a:prstGeom>
              <a:noFill/>
              <a:ln w="28575">
                <a:solidFill>
                  <a:srgbClr val="99C10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Gerader Verbinder 20">
                <a:extLst>
                  <a:ext uri="{FF2B5EF4-FFF2-40B4-BE49-F238E27FC236}">
                    <a16:creationId xmlns:a16="http://schemas.microsoft.com/office/drawing/2014/main" id="{E2A2F40E-4677-471D-AA48-674CDA1E84E8}"/>
                  </a:ext>
                </a:extLst>
              </p:cNvPr>
              <p:cNvCxnSpPr/>
              <p:nvPr/>
            </p:nvCxnSpPr>
            <p:spPr>
              <a:xfrm>
                <a:off x="8129471" y="4380531"/>
                <a:ext cx="229027" cy="7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19041D12-89CD-4752-86A1-29C6FC020B37}"/>
                </a:ext>
              </a:extLst>
            </p:cNvPr>
            <p:cNvSpPr txBox="1"/>
            <p:nvPr/>
          </p:nvSpPr>
          <p:spPr>
            <a:xfrm>
              <a:off x="6280818" y="4104632"/>
              <a:ext cx="1397566" cy="707886"/>
            </a:xfrm>
            <a:prstGeom prst="rect">
              <a:avLst/>
            </a:prstGeom>
            <a:noFill/>
          </p:spPr>
          <p:txBody>
            <a:bodyPr wrap="square" rtlCol="0">
              <a:spAutoFit/>
            </a:bodyPr>
            <a:lstStyle/>
            <a:p>
              <a:r>
                <a:rPr lang="de-DE" sz="2000" dirty="0">
                  <a:solidFill>
                    <a:srgbClr val="00632E"/>
                  </a:solidFill>
                </a:rPr>
                <a:t>CDISC ODM</a:t>
              </a:r>
            </a:p>
            <a:p>
              <a:r>
                <a:rPr lang="de-DE" sz="2000" dirty="0">
                  <a:solidFill>
                    <a:srgbClr val="00632E"/>
                  </a:solidFill>
                </a:rPr>
                <a:t>(optional)</a:t>
              </a:r>
              <a:endParaRPr lang="en-US" sz="2000" dirty="0">
                <a:solidFill>
                  <a:srgbClr val="00632E"/>
                </a:solidFill>
              </a:endParaRPr>
            </a:p>
          </p:txBody>
        </p:sp>
        <p:sp>
          <p:nvSpPr>
            <p:cNvPr id="23" name="Textfeld 22">
              <a:extLst>
                <a:ext uri="{FF2B5EF4-FFF2-40B4-BE49-F238E27FC236}">
                  <a16:creationId xmlns:a16="http://schemas.microsoft.com/office/drawing/2014/main" id="{85E9307B-D7D9-4A12-A18C-EE9A92ACAEC1}"/>
                </a:ext>
              </a:extLst>
            </p:cNvPr>
            <p:cNvSpPr txBox="1"/>
            <p:nvPr/>
          </p:nvSpPr>
          <p:spPr>
            <a:xfrm>
              <a:off x="6280818" y="2934194"/>
              <a:ext cx="1478487" cy="400110"/>
            </a:xfrm>
            <a:prstGeom prst="rect">
              <a:avLst/>
            </a:prstGeom>
            <a:noFill/>
          </p:spPr>
          <p:txBody>
            <a:bodyPr wrap="square" rtlCol="0">
              <a:spAutoFit/>
            </a:bodyPr>
            <a:lstStyle/>
            <a:p>
              <a:r>
                <a:rPr lang="de-DE" sz="2000" dirty="0">
                  <a:solidFill>
                    <a:srgbClr val="99C10D"/>
                  </a:solidFill>
                </a:rPr>
                <a:t>UMLS Codes</a:t>
              </a:r>
              <a:endParaRPr lang="en-US" sz="2000" dirty="0">
                <a:solidFill>
                  <a:srgbClr val="99C10D"/>
                </a:solidFill>
              </a:endParaRPr>
            </a:p>
          </p:txBody>
        </p:sp>
      </p:grpSp>
    </p:spTree>
    <p:extLst>
      <p:ext uri="{BB962C8B-B14F-4D97-AF65-F5344CB8AC3E}">
        <p14:creationId xmlns:p14="http://schemas.microsoft.com/office/powerpoint/2010/main" val="90306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AF88B86-7AC5-4890-B5A2-C8A6A88D52C0}"/>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CF785FB3-803E-40E2-9476-5D53E93CB9C8}"/>
              </a:ext>
            </a:extLst>
          </p:cNvPr>
          <p:cNvSpPr>
            <a:spLocks noGrp="1"/>
          </p:cNvSpPr>
          <p:nvPr>
            <p:ph type="body" sz="quarter" idx="15"/>
          </p:nvPr>
        </p:nvSpPr>
        <p:spPr/>
        <p:txBody>
          <a:bodyPr/>
          <a:lstStyle/>
          <a:p>
            <a:r>
              <a:rPr lang="de-DE" dirty="0"/>
              <a:t>Philipp Neuhaus, Stefan </a:t>
            </a:r>
            <a:r>
              <a:rPr lang="de-DE" dirty="0" err="1"/>
              <a:t>Hegselmann</a:t>
            </a:r>
            <a:r>
              <a:rPr lang="de-DE" dirty="0"/>
              <a:t>, MDR-Symposium 2020</a:t>
            </a:r>
            <a:br>
              <a:rPr lang="de-DE" dirty="0"/>
            </a:br>
            <a:r>
              <a:rPr lang="de-DE" dirty="0"/>
              <a:t>Kontakt: Philipp.Neuhaus@uni-muenster.de</a:t>
            </a:r>
          </a:p>
          <a:p>
            <a:endParaRPr lang="de-DE" dirty="0"/>
          </a:p>
        </p:txBody>
      </p:sp>
      <p:pic>
        <p:nvPicPr>
          <p:cNvPr id="6" name="Inhaltsplatzhalter 7">
            <a:extLst>
              <a:ext uri="{FF2B5EF4-FFF2-40B4-BE49-F238E27FC236}">
                <a16:creationId xmlns:a16="http://schemas.microsoft.com/office/drawing/2014/main" id="{570782B8-3BA6-4138-BD09-1E3D6D8CF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14" y="2079649"/>
            <a:ext cx="11049106" cy="2830439"/>
          </a:xfrm>
          <a:prstGeom prst="rect">
            <a:avLst/>
          </a:prstGeom>
        </p:spPr>
      </p:pic>
      <p:sp>
        <p:nvSpPr>
          <p:cNvPr id="7" name="Titel 1">
            <a:extLst>
              <a:ext uri="{FF2B5EF4-FFF2-40B4-BE49-F238E27FC236}">
                <a16:creationId xmlns:a16="http://schemas.microsoft.com/office/drawing/2014/main" id="{19382112-E883-41B3-933E-AA7A29DABC7D}"/>
              </a:ext>
            </a:extLst>
          </p:cNvPr>
          <p:cNvSpPr>
            <a:spLocks noGrp="1"/>
          </p:cNvSpPr>
          <p:nvPr>
            <p:ph type="title"/>
          </p:nvPr>
        </p:nvSpPr>
        <p:spPr>
          <a:xfrm>
            <a:off x="3192944" y="0"/>
            <a:ext cx="8367183" cy="1143000"/>
          </a:xfrm>
        </p:spPr>
        <p:txBody>
          <a:bodyPr/>
          <a:lstStyle/>
          <a:p>
            <a:r>
              <a:rPr lang="de-DE" kern="0" dirty="0"/>
              <a:t>Mapping von Metadaten</a:t>
            </a:r>
          </a:p>
        </p:txBody>
      </p:sp>
    </p:spTree>
    <p:extLst>
      <p:ext uri="{BB962C8B-B14F-4D97-AF65-F5344CB8AC3E}">
        <p14:creationId xmlns:p14="http://schemas.microsoft.com/office/powerpoint/2010/main" val="327981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p:txBody>
          <a:bodyPr/>
          <a:lstStyle/>
          <a:p>
            <a:endParaRPr lang="de-DE"/>
          </a:p>
        </p:txBody>
      </p:sp>
      <p:sp>
        <p:nvSpPr>
          <p:cNvPr id="4" name="Textplatzhalter 3"/>
          <p:cNvSpPr>
            <a:spLocks noGrp="1"/>
          </p:cNvSpPr>
          <p:nvPr>
            <p:ph type="body" sz="quarter" idx="15"/>
          </p:nvPr>
        </p:nvSpPr>
        <p:spPr/>
        <p:txBody>
          <a:bodyPr/>
          <a:lstStyle/>
          <a:p>
            <a:endParaRPr lang="de-DE"/>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b="38018"/>
          <a:stretch/>
        </p:blipFill>
        <p:spPr>
          <a:xfrm>
            <a:off x="8477853" y="1847882"/>
            <a:ext cx="2911158" cy="4272590"/>
          </a:xfrm>
          <a:prstGeom prst="rect">
            <a:avLst/>
          </a:prstGeom>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t="-1" b="38130"/>
          <a:stretch/>
        </p:blipFill>
        <p:spPr>
          <a:xfrm>
            <a:off x="838200" y="1847882"/>
            <a:ext cx="2896236" cy="4243070"/>
          </a:xfrm>
          <a:prstGeom prst="rect">
            <a:avLst/>
          </a:prstGeom>
        </p:spPr>
      </p:pic>
      <p:sp>
        <p:nvSpPr>
          <p:cNvPr id="12" name="Rechteck 11"/>
          <p:cNvSpPr/>
          <p:nvPr/>
        </p:nvSpPr>
        <p:spPr>
          <a:xfrm>
            <a:off x="9166860" y="5928613"/>
            <a:ext cx="2127505" cy="230832"/>
          </a:xfrm>
          <a:prstGeom prst="rect">
            <a:avLst/>
          </a:prstGeom>
        </p:spPr>
        <p:txBody>
          <a:bodyPr wrap="none">
            <a:spAutoFit/>
          </a:bodyPr>
          <a:lstStyle/>
          <a:p>
            <a:r>
              <a:rPr lang="en-US" sz="900" i="1" dirty="0"/>
              <a:t>(https://medical-data-models.org/30767)</a:t>
            </a:r>
          </a:p>
        </p:txBody>
      </p:sp>
      <p:sp>
        <p:nvSpPr>
          <p:cNvPr id="13" name="Rechteck 12"/>
          <p:cNvSpPr/>
          <p:nvPr/>
        </p:nvSpPr>
        <p:spPr>
          <a:xfrm>
            <a:off x="1540030" y="5928613"/>
            <a:ext cx="2127505" cy="230832"/>
          </a:xfrm>
          <a:prstGeom prst="rect">
            <a:avLst/>
          </a:prstGeom>
        </p:spPr>
        <p:txBody>
          <a:bodyPr wrap="none">
            <a:spAutoFit/>
          </a:bodyPr>
          <a:lstStyle/>
          <a:p>
            <a:r>
              <a:rPr lang="en-US" sz="900" i="1" dirty="0"/>
              <a:t>(https://medical-data-models.org/18726)</a:t>
            </a:r>
          </a:p>
        </p:txBody>
      </p:sp>
      <p:sp>
        <p:nvSpPr>
          <p:cNvPr id="5" name="Titel 4"/>
          <p:cNvSpPr>
            <a:spLocks noGrp="1"/>
          </p:cNvSpPr>
          <p:nvPr>
            <p:ph type="title"/>
          </p:nvPr>
        </p:nvSpPr>
        <p:spPr/>
        <p:txBody>
          <a:bodyPr/>
          <a:lstStyle/>
          <a:p>
            <a:endParaRPr lang="de-DE"/>
          </a:p>
        </p:txBody>
      </p:sp>
      <p:sp>
        <p:nvSpPr>
          <p:cNvPr id="9" name="Titel 1">
            <a:extLst>
              <a:ext uri="{FF2B5EF4-FFF2-40B4-BE49-F238E27FC236}">
                <a16:creationId xmlns:a16="http://schemas.microsoft.com/office/drawing/2014/main" id="{4D65DB3C-5DF3-48DC-A0D0-28C1FDE41F61}"/>
              </a:ext>
            </a:extLst>
          </p:cNvPr>
          <p:cNvSpPr txBox="1">
            <a:spLocks/>
          </p:cNvSpPr>
          <p:nvPr/>
        </p:nvSpPr>
        <p:spPr>
          <a:xfrm>
            <a:off x="3192944" y="0"/>
            <a:ext cx="8367183" cy="1143000"/>
          </a:xfrm>
          <a:prstGeom prst="rect">
            <a:avLst/>
          </a:prstGeom>
        </p:spPr>
        <p:txBody>
          <a:bodyPr anchor="ctr" anchorCtr="0">
            <a:normAutofit/>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2000" b="1">
                <a:solidFill>
                  <a:srgbClr val="005628"/>
                </a:solidFill>
                <a:latin typeface="Arial Narrow" pitchFamily="34" charset="0"/>
              </a:defRPr>
            </a:lvl2pPr>
            <a:lvl3pPr algn="l" rtl="0" eaLnBrk="1" fontAlgn="base" hangingPunct="1">
              <a:spcBef>
                <a:spcPct val="0"/>
              </a:spcBef>
              <a:spcAft>
                <a:spcPct val="0"/>
              </a:spcAft>
              <a:defRPr sz="2000" b="1">
                <a:solidFill>
                  <a:srgbClr val="005628"/>
                </a:solidFill>
                <a:latin typeface="Arial Narrow" pitchFamily="34" charset="0"/>
              </a:defRPr>
            </a:lvl3pPr>
            <a:lvl4pPr algn="l" rtl="0" eaLnBrk="1" fontAlgn="base" hangingPunct="1">
              <a:spcBef>
                <a:spcPct val="0"/>
              </a:spcBef>
              <a:spcAft>
                <a:spcPct val="0"/>
              </a:spcAft>
              <a:defRPr sz="2000" b="1">
                <a:solidFill>
                  <a:srgbClr val="005628"/>
                </a:solidFill>
                <a:latin typeface="Arial Narrow" pitchFamily="34" charset="0"/>
              </a:defRPr>
            </a:lvl4pPr>
            <a:lvl5pPr algn="l" rtl="0" eaLnBrk="1" fontAlgn="base" hangingPunct="1">
              <a:spcBef>
                <a:spcPct val="0"/>
              </a:spcBef>
              <a:spcAft>
                <a:spcPct val="0"/>
              </a:spcAft>
              <a:defRPr sz="2000" b="1">
                <a:solidFill>
                  <a:srgbClr val="005628"/>
                </a:solidFill>
                <a:latin typeface="Arial Narrow" pitchFamily="34" charset="0"/>
              </a:defRPr>
            </a:lvl5pPr>
            <a:lvl6pPr marL="457200" algn="l" rtl="0" eaLnBrk="1" fontAlgn="base" hangingPunct="1">
              <a:spcBef>
                <a:spcPct val="0"/>
              </a:spcBef>
              <a:spcAft>
                <a:spcPct val="0"/>
              </a:spcAft>
              <a:defRPr sz="2000" b="1">
                <a:solidFill>
                  <a:srgbClr val="005628"/>
                </a:solidFill>
                <a:latin typeface="Arial Narrow" pitchFamily="34" charset="0"/>
              </a:defRPr>
            </a:lvl6pPr>
            <a:lvl7pPr marL="914400" algn="l" rtl="0" eaLnBrk="1" fontAlgn="base" hangingPunct="1">
              <a:spcBef>
                <a:spcPct val="0"/>
              </a:spcBef>
              <a:spcAft>
                <a:spcPct val="0"/>
              </a:spcAft>
              <a:defRPr sz="2000" b="1">
                <a:solidFill>
                  <a:srgbClr val="005628"/>
                </a:solidFill>
                <a:latin typeface="Arial Narrow" pitchFamily="34" charset="0"/>
              </a:defRPr>
            </a:lvl7pPr>
            <a:lvl8pPr marL="1371600" algn="l" rtl="0" eaLnBrk="1" fontAlgn="base" hangingPunct="1">
              <a:spcBef>
                <a:spcPct val="0"/>
              </a:spcBef>
              <a:spcAft>
                <a:spcPct val="0"/>
              </a:spcAft>
              <a:defRPr sz="2000" b="1">
                <a:solidFill>
                  <a:srgbClr val="005628"/>
                </a:solidFill>
                <a:latin typeface="Arial Narrow" pitchFamily="34" charset="0"/>
              </a:defRPr>
            </a:lvl8pPr>
            <a:lvl9pPr marL="1828800" algn="l" rtl="0" eaLnBrk="1" fontAlgn="base" hangingPunct="1">
              <a:spcBef>
                <a:spcPct val="0"/>
              </a:spcBef>
              <a:spcAft>
                <a:spcPct val="0"/>
              </a:spcAft>
              <a:defRPr sz="2000" b="1">
                <a:solidFill>
                  <a:srgbClr val="005628"/>
                </a:solidFill>
                <a:latin typeface="Arial Narrow" pitchFamily="34" charset="0"/>
              </a:defRPr>
            </a:lvl9pPr>
          </a:lstStyle>
          <a:p>
            <a:r>
              <a:rPr lang="de-DE" kern="0" dirty="0"/>
              <a:t>Mapping von Metadaten</a:t>
            </a:r>
          </a:p>
        </p:txBody>
      </p:sp>
    </p:spTree>
    <p:extLst>
      <p:ext uri="{BB962C8B-B14F-4D97-AF65-F5344CB8AC3E}">
        <p14:creationId xmlns:p14="http://schemas.microsoft.com/office/powerpoint/2010/main" val="760071946"/>
      </p:ext>
    </p:extLst>
  </p:cSld>
  <p:clrMapOvr>
    <a:masterClrMapping/>
  </p:clrMapOvr>
</p:sld>
</file>

<file path=ppt/theme/theme1.xml><?xml version="1.0" encoding="utf-8"?>
<a:theme xmlns:a="http://schemas.openxmlformats.org/drawingml/2006/main" name="MFM_PPT-Vorlage_Apr2013">
  <a:themeElements>
    <a:clrScheme name="Medizinische Fakultät - 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zinische Fakultät - Titel">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zinische Fakultät - 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zinische Fakultät - 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zinische Fakultät - 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zinische Fakultät - 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zinische Fakultät - 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zinische Fakultät - 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zinische Fakultät - 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zinische Fakultät - 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zinische Fakultät - 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zinische Fakultät - 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zinische Fakultät - 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zinische Fakultät - 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5E0A6FEE-DF39-46C0-A6FD-80A01737B058}" vid="{091680F5-242B-498B-A512-D35CBC342F0E}"/>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2020_06 Präsentationsvorlage IMI MedFak Design 16x9</Template>
  <TotalTime>0</TotalTime>
  <Words>544</Words>
  <Application>Microsoft Office PowerPoint</Application>
  <PresentationFormat>Breitbild</PresentationFormat>
  <Paragraphs>82</Paragraphs>
  <Slides>18</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Arial Narrow</vt:lpstr>
      <vt:lpstr>Wingdings</vt:lpstr>
      <vt:lpstr>MFM_PPT-Vorlage_Apr2013</vt:lpstr>
      <vt:lpstr>Vernetzung medizinischer Metadaten-Register mit Europas größtem MDR im Portal für medizinische Datenmodelle </vt:lpstr>
      <vt:lpstr>Das MDM-Portal</vt:lpstr>
      <vt:lpstr>PowerPoint-Präsentation</vt:lpstr>
      <vt:lpstr>Pragmatic MDR</vt:lpstr>
      <vt:lpstr>MD-Repository oder MD-Registry?</vt:lpstr>
      <vt:lpstr>ODM als Basis</vt:lpstr>
      <vt:lpstr>PowerPoint-Präsentation</vt:lpstr>
      <vt:lpstr>Mapping von Metadaten</vt:lpstr>
      <vt:lpstr>PowerPoint-Präsentation</vt:lpstr>
      <vt:lpstr>PowerPoint-Präsentation</vt:lpstr>
      <vt:lpstr>PowerPoint-Präsentation</vt:lpstr>
      <vt:lpstr>PowerPoint-Präsentation</vt:lpstr>
      <vt:lpstr>PowerPoint-Präsentation</vt:lpstr>
      <vt:lpstr>Implementation / Beispiele</vt:lpstr>
      <vt:lpstr>PowerPoint-Präsentation</vt:lpstr>
      <vt:lpstr>Limitationen / Ausblick</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Vernetzung medizinischer Metadaten-Register mit Europas größtem MDR im Portal für medizinische Datenmodelle</dc:title>
  <dc:creator>Philipp Neuhaus</dc:creator>
  <cp:lastModifiedBy>Philipp Neuhaus</cp:lastModifiedBy>
  <cp:revision>37</cp:revision>
  <dcterms:created xsi:type="dcterms:W3CDTF">2020-08-25T12:54:46Z</dcterms:created>
  <dcterms:modified xsi:type="dcterms:W3CDTF">2020-09-30T07:06:01Z</dcterms:modified>
</cp:coreProperties>
</file>