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265" r:id="rId4"/>
    <p:sldId id="284" r:id="rId5"/>
    <p:sldId id="278" r:id="rId6"/>
    <p:sldId id="272" r:id="rId7"/>
    <p:sldId id="273" r:id="rId8"/>
    <p:sldId id="271" r:id="rId9"/>
    <p:sldId id="279" r:id="rId10"/>
    <p:sldId id="277" r:id="rId11"/>
    <p:sldId id="281" r:id="rId12"/>
    <p:sldId id="267" r:id="rId13"/>
    <p:sldId id="282" r:id="rId14"/>
    <p:sldId id="264" r:id="rId15"/>
    <p:sldId id="275" r:id="rId16"/>
    <p:sldId id="274" r:id="rId17"/>
    <p:sldId id="280" r:id="rId18"/>
    <p:sldId id="259" r:id="rId19"/>
  </p:sldIdLst>
  <p:sldSz cx="12192000" cy="6858000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2" autoAdjust="0"/>
    <p:restoredTop sz="85733" autoAdjust="0"/>
  </p:normalViewPr>
  <p:slideViewPr>
    <p:cSldViewPr snapToGrid="0">
      <p:cViewPr varScale="1">
        <p:scale>
          <a:sx n="59" d="100"/>
          <a:sy n="59" d="100"/>
        </p:scale>
        <p:origin x="99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70C14-C886-4192-9C19-89173C4B0986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6C55-9990-4412-9554-AF68178959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4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F904F-14D8-4A40-8FBB-B24CAEEF5AAB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CE086-AB1D-41A8-BDA9-CA1F75049D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80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E086-AB1D-41A8-BDA9-CA1F75049D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21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Übergang:</a:t>
            </a:r>
            <a:r>
              <a:rPr lang="de-DE" baseline="0" dirty="0" smtClean="0"/>
              <a:t> Die alte MDR wurde von uns erweitert, aber Neuentwicklung war besser.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E086-AB1D-41A8-BDA9-CA1F75049D4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7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E086-AB1D-41A8-BDA9-CA1F75049D4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34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E086-AB1D-41A8-BDA9-CA1F75049D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67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E086-AB1D-41A8-BDA9-CA1F75049D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7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C078A-CFF1-44B1-90BF-6611C8A559D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18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CE086-AB1D-41A8-BDA9-CA1F75049D4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7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0" y="0"/>
            <a:ext cx="12192000" cy="5805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5968" y="5954383"/>
            <a:ext cx="3090672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091268" y="1700809"/>
            <a:ext cx="8487833" cy="2304256"/>
          </a:xfrm>
          <a:prstGeom prst="rect">
            <a:avLst/>
          </a:prstGeom>
        </p:spPr>
        <p:txBody>
          <a:bodyPr/>
          <a:lstStyle>
            <a:lvl1pPr>
              <a:lnSpc>
                <a:spcPts val="6133"/>
              </a:lnSpc>
              <a:defRPr sz="4267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91267" y="4509187"/>
            <a:ext cx="8534400" cy="480053"/>
          </a:xfrm>
          <a:prstGeom prst="rect">
            <a:avLst/>
          </a:prstGeom>
        </p:spPr>
        <p:txBody>
          <a:bodyPr/>
          <a:lstStyle>
            <a:lvl1pPr marL="0" indent="0">
              <a:buFont typeface="Times" charset="0"/>
              <a:buNone/>
              <a:defRPr sz="1867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13508" y="6140333"/>
            <a:ext cx="201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5467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AD3A-00DB-491D-BDA7-CBB6EE45F170}" type="datetimeFigureOut">
              <a:rPr lang="de-DE" smtClean="0"/>
              <a:t>30.09.2020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4E61-FDB3-45E3-BA4B-8EF4BEDA38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9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0" y="6319838"/>
            <a:ext cx="12192000" cy="539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5677" y="6396569"/>
            <a:ext cx="1432984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black">
          <a:xfrm>
            <a:off x="86784" y="6464300"/>
            <a:ext cx="380097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  <a:latin typeface="Arial" pitchFamily="34" charset="0"/>
              </a:rPr>
              <a:t>MITRO</a:t>
            </a:r>
            <a:endParaRPr lang="en-US" sz="9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35200" y="404665"/>
            <a:ext cx="722117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7B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35200" y="1371600"/>
            <a:ext cx="9652000" cy="4953000"/>
          </a:xfrm>
          <a:prstGeom prst="rect">
            <a:avLst/>
          </a:prstGeom>
        </p:spPr>
        <p:txBody>
          <a:bodyPr/>
          <a:lstStyle>
            <a:lvl1pPr marL="190500" indent="-190500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569913" indent="-188913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947738" indent="-187325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323975" indent="-185738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1792288" indent="-277813">
              <a:buClr>
                <a:srgbClr val="0047B9"/>
              </a:buClr>
              <a:buSzPct val="100000"/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61527" y="6454412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171842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990600"/>
            <a:ext cx="12192000" cy="5867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4" name="Line 48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ea typeface="ＭＳ Ｐゴシック" charset="0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black">
          <a:xfrm>
            <a:off x="994833" y="679450"/>
            <a:ext cx="1227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900">
                <a:solidFill>
                  <a:schemeClr val="bg2"/>
                </a:solidFill>
                <a:latin typeface="Arial" pitchFamily="34" charset="0"/>
              </a:rPr>
              <a:t>Page </a:t>
            </a:r>
            <a:fld id="{675D20C5-C48E-4509-85C2-070046C0330F}" type="slidenum">
              <a:rPr lang="en-US" sz="900">
                <a:solidFill>
                  <a:schemeClr val="bg2"/>
                </a:solidFill>
                <a:latin typeface="Arial" pitchFamily="34" charset="0"/>
              </a:rPr>
              <a:pPr/>
              <a:t>‹#›</a:t>
            </a:fld>
            <a:endParaRPr lang="en-US" sz="14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black">
          <a:xfrm>
            <a:off x="93133" y="679450"/>
            <a:ext cx="112606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  <a:latin typeface="Arial" pitchFamily="34" charset="0"/>
              </a:rPr>
              <a:t>23.06.2020 </a:t>
            </a:r>
            <a:r>
              <a:rPr lang="en-US" sz="900" dirty="0">
                <a:solidFill>
                  <a:schemeClr val="bg2"/>
                </a:solidFill>
                <a:latin typeface="Arial" pitchFamily="34" charset="0"/>
              </a:rPr>
              <a:t>|</a:t>
            </a:r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97367" y="142375"/>
            <a:ext cx="162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Rumyana</a:t>
            </a:r>
            <a:r>
              <a:rPr lang="de-DE" sz="900" baseline="0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 Proynova</a:t>
            </a:r>
            <a:endParaRPr lang="de-DE" sz="900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101600" y="412750"/>
            <a:ext cx="162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900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MITRO</a:t>
            </a:r>
            <a:endParaRPr lang="de-DE" sz="900" dirty="0">
              <a:solidFill>
                <a:schemeClr val="bg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" name="Picture 3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9"/>
          <a:stretch/>
        </p:blipFill>
        <p:spPr bwMode="auto">
          <a:xfrm>
            <a:off x="9601501" y="121737"/>
            <a:ext cx="2342400" cy="91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7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 descr="DKFZ_Aussenaufnahme_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b="25704"/>
          <a:stretch/>
        </p:blipFill>
        <p:spPr bwMode="auto">
          <a:xfrm>
            <a:off x="0" y="6351"/>
            <a:ext cx="12216000" cy="573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5789613"/>
            <a:ext cx="12192000" cy="1052512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400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26281" y="6351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5968" y="5954383"/>
            <a:ext cx="3090672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11549" y="6177369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317969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b="7431"/>
          <a:stretch/>
        </p:blipFill>
        <p:spPr bwMode="auto">
          <a:xfrm>
            <a:off x="0" y="-72629"/>
            <a:ext cx="12216384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0" y="5816707"/>
            <a:ext cx="12240683" cy="1068387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400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V="1">
            <a:off x="2133600" y="-87313"/>
            <a:ext cx="0" cy="838201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5968" y="5954383"/>
            <a:ext cx="3090672" cy="8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72361" y="6251591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198478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 dirty="0">
              <a:ea typeface="ＭＳ Ｐゴシック" charset="0"/>
            </a:endParaRP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0" y="6326189"/>
            <a:ext cx="12192000" cy="539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39" y="6442075"/>
            <a:ext cx="1073912" cy="3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black">
          <a:xfrm>
            <a:off x="86784" y="6450305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B1A1AD77-1740-4E04-9CDF-8840FAFA6FED}" type="datetime1">
              <a:rPr lang="en-US" sz="1200">
                <a:solidFill>
                  <a:schemeClr val="bg2"/>
                </a:solidFill>
                <a:latin typeface="Arial" pitchFamily="34" charset="0"/>
              </a:rPr>
              <a:pPr/>
              <a:t>9/30/2020</a:t>
            </a:fld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latin typeface="Arial" pitchFamily="34" charset="0"/>
              </a:rPr>
              <a:t>  |</a:t>
            </a:r>
            <a:endParaRPr lang="en-US" sz="12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07435" y="6450305"/>
            <a:ext cx="15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  <a:latin typeface="Arial"/>
              </a:rPr>
              <a:t>Page</a:t>
            </a:r>
            <a:r>
              <a:rPr lang="de-DE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fld id="{F65F0E4A-FEB8-E34F-8DF3-6D8890BA47FE}" type="slidenum">
              <a:rPr lang="de-DE" sz="1200" baseline="0" smtClean="0">
                <a:solidFill>
                  <a:srgbClr val="FFFFFF"/>
                </a:solidFill>
                <a:latin typeface="Arial"/>
              </a:rPr>
              <a:t>‹#›</a:t>
            </a:fld>
            <a:endParaRPr lang="de-DE" sz="12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95528" y="714138"/>
            <a:ext cx="7221173" cy="529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761527" y="1814805"/>
            <a:ext cx="9652000" cy="3822441"/>
          </a:xfrm>
          <a:prstGeom prst="rect">
            <a:avLst/>
          </a:prstGeom>
        </p:spPr>
        <p:txBody>
          <a:bodyPr/>
          <a:lstStyle>
            <a:lvl1pPr>
              <a:buClr>
                <a:srgbClr val="0047B9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761527" y="6454412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359425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eer Op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0" y="6326189"/>
            <a:ext cx="12192000" cy="539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black">
          <a:xfrm>
            <a:off x="86784" y="6464301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1DCE3453-E6D5-42C2-89F0-3C84368FCA13}" type="datetime1">
              <a:rPr lang="en-US" sz="1200">
                <a:solidFill>
                  <a:schemeClr val="bg2"/>
                </a:solidFill>
                <a:latin typeface="Arial" pitchFamily="34" charset="0"/>
              </a:rPr>
              <a:pPr/>
              <a:t>9/30/2020</a:t>
            </a:fld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1200" dirty="0" smtClean="0">
                <a:solidFill>
                  <a:schemeClr val="bg2"/>
                </a:solidFill>
                <a:latin typeface="Arial" pitchFamily="34" charset="0"/>
              </a:rPr>
              <a:t>  |</a:t>
            </a:r>
            <a:endParaRPr lang="en-US" sz="120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9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39" y="6442075"/>
            <a:ext cx="1073912" cy="3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7670202" y="5597757"/>
            <a:ext cx="37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 err="1" smtClean="0">
                <a:solidFill>
                  <a:srgbClr val="0047B9"/>
                </a:solidFill>
                <a:latin typeface="+mj-lt"/>
              </a:rPr>
              <a:t>www.dkfz.de</a:t>
            </a:r>
            <a:endParaRPr lang="en-GB" sz="3200" b="1" dirty="0">
              <a:solidFill>
                <a:srgbClr val="0047B9"/>
              </a:solidFill>
              <a:latin typeface="+mj-lt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" t="3733" r="697" b="3943"/>
          <a:stretch/>
        </p:blipFill>
        <p:spPr bwMode="auto">
          <a:xfrm>
            <a:off x="4163897" y="-27383"/>
            <a:ext cx="3850656" cy="2680585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9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658" b="11966"/>
          <a:stretch/>
        </p:blipFill>
        <p:spPr bwMode="auto">
          <a:xfrm>
            <a:off x="-16437" y="-28631"/>
            <a:ext cx="3890784" cy="2672705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07" t="9632" r="6651" b="19658"/>
          <a:stretch/>
        </p:blipFill>
        <p:spPr bwMode="auto">
          <a:xfrm>
            <a:off x="8304106" y="-3586"/>
            <a:ext cx="3879884" cy="2647660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554500" y="2760022"/>
            <a:ext cx="1129711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0047B9"/>
                </a:solidFill>
                <a:latin typeface="+mn-lt"/>
              </a:rPr>
              <a:t>The </a:t>
            </a:r>
            <a:r>
              <a:rPr lang="en-GB" sz="2133" dirty="0" smtClean="0">
                <a:solidFill>
                  <a:srgbClr val="0047B9"/>
                </a:solidFill>
                <a:latin typeface="+mn-lt"/>
              </a:rPr>
              <a:t>German Cancer Research </a:t>
            </a:r>
            <a:r>
              <a:rPr lang="en-GB" sz="2133" dirty="0" err="1" smtClean="0">
                <a:solidFill>
                  <a:srgbClr val="0047B9"/>
                </a:solidFill>
                <a:latin typeface="+mn-lt"/>
              </a:rPr>
              <a:t>Center</a:t>
            </a:r>
            <a:r>
              <a:rPr lang="en-GB" sz="2133" dirty="0" smtClean="0">
                <a:solidFill>
                  <a:srgbClr val="0047B9"/>
                </a:solidFill>
                <a:latin typeface="+mn-lt"/>
              </a:rPr>
              <a:t> (DKFZ) in </a:t>
            </a:r>
            <a:r>
              <a:rPr lang="en-GB" sz="2133" dirty="0">
                <a:solidFill>
                  <a:srgbClr val="0047B9"/>
                </a:solidFill>
                <a:latin typeface="+mn-lt"/>
              </a:rPr>
              <a:t>Heidelberg</a:t>
            </a:r>
          </a:p>
          <a:p>
            <a:r>
              <a:rPr lang="en-GB" sz="3200" b="1" dirty="0">
                <a:solidFill>
                  <a:srgbClr val="0047B9"/>
                </a:solidFill>
                <a:latin typeface="+mn-lt"/>
              </a:rPr>
              <a:t>Innovative Cancer </a:t>
            </a:r>
            <a:r>
              <a:rPr lang="en-GB" sz="3200" b="1" dirty="0" smtClean="0">
                <a:solidFill>
                  <a:srgbClr val="0047B9"/>
                </a:solidFill>
                <a:latin typeface="+mn-lt"/>
              </a:rPr>
              <a:t>Research in </a:t>
            </a:r>
            <a:r>
              <a:rPr lang="en-GB" sz="3200" b="1" dirty="0">
                <a:solidFill>
                  <a:srgbClr val="0047B9"/>
                </a:solidFill>
                <a:latin typeface="+mn-lt"/>
              </a:rPr>
              <a:t>a </a:t>
            </a:r>
            <a:r>
              <a:rPr lang="en-GB" sz="3200" b="1" dirty="0" smtClean="0">
                <a:solidFill>
                  <a:srgbClr val="0047B9"/>
                </a:solidFill>
                <a:latin typeface="+mn-lt"/>
              </a:rPr>
              <a:t>Historic City </a:t>
            </a:r>
            <a:endParaRPr lang="en-GB" sz="3200" b="1" dirty="0">
              <a:solidFill>
                <a:srgbClr val="0047B9"/>
              </a:solidFill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60530" y="3813043"/>
            <a:ext cx="7792001" cy="212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2933" b="1" i="1" dirty="0" smtClean="0">
                <a:latin typeface="+mj-lt"/>
              </a:rPr>
              <a:t>Career Opportunities at all </a:t>
            </a:r>
            <a:r>
              <a:rPr lang="en-GB" sz="2933" b="1" i="1" dirty="0">
                <a:latin typeface="+mj-lt"/>
              </a:rPr>
              <a:t>L</a:t>
            </a:r>
            <a:r>
              <a:rPr lang="en-GB" sz="2933" b="1" i="1" dirty="0" smtClean="0">
                <a:latin typeface="+mj-lt"/>
              </a:rPr>
              <a:t>evels:</a:t>
            </a:r>
          </a:p>
          <a:p>
            <a:pPr marL="457189" indent="-334425">
              <a:buClr>
                <a:srgbClr val="0047B9"/>
              </a:buClr>
              <a:buFont typeface="Arial"/>
              <a:buChar char="•"/>
            </a:pPr>
            <a:r>
              <a:rPr lang="en-GB" sz="2400" dirty="0" smtClean="0">
                <a:latin typeface="+mj-lt"/>
              </a:rPr>
              <a:t>Professors</a:t>
            </a:r>
          </a:p>
          <a:p>
            <a:pPr marL="457189" indent="-334425">
              <a:buClr>
                <a:srgbClr val="0047B9"/>
              </a:buClr>
              <a:buFont typeface="Arial"/>
              <a:buChar char="•"/>
            </a:pPr>
            <a:r>
              <a:rPr lang="en-GB" sz="2400" dirty="0" smtClean="0">
                <a:latin typeface="+mj-lt"/>
              </a:rPr>
              <a:t>Junior </a:t>
            </a:r>
            <a:r>
              <a:rPr lang="en-GB" sz="2400" dirty="0">
                <a:latin typeface="+mj-lt"/>
              </a:rPr>
              <a:t>G</a:t>
            </a:r>
            <a:r>
              <a:rPr lang="en-GB" sz="2400" dirty="0" smtClean="0">
                <a:latin typeface="+mj-lt"/>
              </a:rPr>
              <a:t>roup Leaders</a:t>
            </a:r>
          </a:p>
          <a:p>
            <a:pPr marL="457189" indent="-334425">
              <a:buClr>
                <a:srgbClr val="0047B9"/>
              </a:buClr>
              <a:buFont typeface="Arial"/>
              <a:buChar char="•"/>
            </a:pPr>
            <a:r>
              <a:rPr lang="en-GB" sz="2400" dirty="0" smtClean="0">
                <a:latin typeface="+mj-lt"/>
              </a:rPr>
              <a:t>Postdocs</a:t>
            </a:r>
          </a:p>
          <a:p>
            <a:pPr marL="457189" indent="-334425">
              <a:buClr>
                <a:srgbClr val="0047B9"/>
              </a:buClr>
              <a:buFont typeface="Arial"/>
              <a:buChar char="•"/>
            </a:pPr>
            <a:r>
              <a:rPr lang="en-GB" sz="2400" dirty="0" smtClean="0">
                <a:latin typeface="+mj-lt"/>
              </a:rPr>
              <a:t>PhD and MSc Students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007435" y="6464301"/>
            <a:ext cx="15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  <a:latin typeface="Arial"/>
              </a:rPr>
              <a:t>Page</a:t>
            </a:r>
            <a:r>
              <a:rPr lang="de-DE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fld id="{F65F0E4A-FEB8-E34F-8DF3-6D8890BA47FE}" type="slidenum">
              <a:rPr lang="de-DE" sz="1200" baseline="0" smtClean="0">
                <a:solidFill>
                  <a:srgbClr val="FFFFFF"/>
                </a:solidFill>
                <a:latin typeface="Arial"/>
              </a:rPr>
              <a:t>‹#›</a:t>
            </a:fld>
            <a:endParaRPr lang="de-DE" sz="12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25035" y="6442075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102652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+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0" y="6326189"/>
            <a:ext cx="12192000" cy="539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black">
          <a:xfrm>
            <a:off x="86784" y="6464301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E3F2E1BD-1E06-4289-8D48-DC46A7EB21A8}" type="datetime1">
              <a:rPr lang="en-US" sz="1200" smtClean="0">
                <a:solidFill>
                  <a:schemeClr val="bg2"/>
                </a:solidFill>
                <a:latin typeface="Arial" pitchFamily="34" charset="0"/>
              </a:rPr>
              <a:pPr/>
              <a:t>9/30/2020</a:t>
            </a:fld>
            <a:r>
              <a:rPr lang="en-US" sz="1200" dirty="0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|</a:t>
            </a:r>
          </a:p>
        </p:txBody>
      </p:sp>
      <p:pic>
        <p:nvPicPr>
          <p:cNvPr id="10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39" y="6442075"/>
            <a:ext cx="1073912" cy="3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007435" y="6464301"/>
            <a:ext cx="15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  <a:latin typeface="Arial"/>
              </a:rPr>
              <a:t>Page</a:t>
            </a:r>
            <a:r>
              <a:rPr lang="de-DE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fld id="{F65F0E4A-FEB8-E34F-8DF3-6D8890BA47FE}" type="slidenum">
              <a:rPr lang="de-DE" sz="1200" baseline="0" smtClean="0">
                <a:solidFill>
                  <a:srgbClr val="FFFFFF"/>
                </a:solidFill>
                <a:latin typeface="Arial"/>
              </a:rPr>
              <a:t>‹#›</a:t>
            </a:fld>
            <a:endParaRPr lang="de-DE" sz="12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61383" y="686679"/>
            <a:ext cx="7221173" cy="52916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15414" y="1508787"/>
            <a:ext cx="5583767" cy="4404288"/>
          </a:xfrm>
          <a:prstGeom prst="rect">
            <a:avLst/>
          </a:prstGeom>
        </p:spPr>
        <p:txBody>
          <a:bodyPr/>
          <a:lstStyle>
            <a:lvl1pPr>
              <a:buClr>
                <a:srgbClr val="0047B9"/>
              </a:buClr>
              <a:buSzPct val="100000"/>
              <a:defRPr sz="2933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2667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240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5"/>
          <p:cNvSpPr>
            <a:spLocks noGrp="1"/>
          </p:cNvSpPr>
          <p:nvPr>
            <p:ph sz="quarter" idx="4"/>
          </p:nvPr>
        </p:nvSpPr>
        <p:spPr>
          <a:xfrm>
            <a:off x="6480043" y="1508787"/>
            <a:ext cx="5472607" cy="4404288"/>
          </a:xfrm>
          <a:prstGeom prst="rect">
            <a:avLst/>
          </a:prstGeom>
        </p:spPr>
        <p:txBody>
          <a:bodyPr/>
          <a:lstStyle>
            <a:lvl1pPr>
              <a:buClr>
                <a:srgbClr val="0047B9"/>
              </a:buClr>
              <a:buSzPct val="100000"/>
              <a:defRPr sz="2933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2667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240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125035" y="6478004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368287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 +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0" y="6326189"/>
            <a:ext cx="12192000" cy="539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black">
          <a:xfrm>
            <a:off x="86784" y="6464301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A61A67D2-FDC8-4CBE-B66E-8ED8F0652EFF}" type="datetime1">
              <a:rPr lang="en-US" sz="1200" smtClean="0">
                <a:solidFill>
                  <a:schemeClr val="bg2"/>
                </a:solidFill>
                <a:latin typeface="Arial" pitchFamily="34" charset="0"/>
              </a:rPr>
              <a:pPr/>
              <a:t>9/30/2020</a:t>
            </a:fld>
            <a:r>
              <a:rPr lang="en-US" sz="1200" dirty="0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|</a:t>
            </a:r>
          </a:p>
        </p:txBody>
      </p:sp>
      <p:pic>
        <p:nvPicPr>
          <p:cNvPr id="11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39" y="6442075"/>
            <a:ext cx="1073912" cy="3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007435" y="6464301"/>
            <a:ext cx="15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  <a:latin typeface="Arial"/>
              </a:rPr>
              <a:t>Page</a:t>
            </a:r>
            <a:r>
              <a:rPr lang="de-DE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fld id="{F65F0E4A-FEB8-E34F-8DF3-6D8890BA47FE}" type="slidenum">
              <a:rPr lang="de-DE" sz="1200" baseline="0" smtClean="0">
                <a:solidFill>
                  <a:srgbClr val="FFFFFF"/>
                </a:solidFill>
                <a:latin typeface="Arial"/>
              </a:rPr>
              <a:t>‹#›</a:t>
            </a:fld>
            <a:endParaRPr lang="de-DE" sz="12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03384" y="763984"/>
            <a:ext cx="6144683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47B9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/>
          </p:nvPr>
        </p:nvSpPr>
        <p:spPr>
          <a:xfrm>
            <a:off x="403384" y="1809021"/>
            <a:ext cx="6144683" cy="4404288"/>
          </a:xfrm>
          <a:prstGeom prst="rect">
            <a:avLst/>
          </a:prstGeom>
        </p:spPr>
        <p:txBody>
          <a:bodyPr/>
          <a:lstStyle>
            <a:lvl1pPr>
              <a:buClr>
                <a:srgbClr val="0047B9"/>
              </a:buClr>
              <a:buSzPct val="100000"/>
              <a:defRPr sz="2933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2667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240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6040503" y="752597"/>
            <a:ext cx="6144683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47B9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6040503" y="1797635"/>
            <a:ext cx="6144683" cy="4404288"/>
          </a:xfrm>
          <a:prstGeom prst="rect">
            <a:avLst/>
          </a:prstGeom>
        </p:spPr>
        <p:txBody>
          <a:bodyPr/>
          <a:lstStyle>
            <a:lvl1pPr>
              <a:buClr>
                <a:srgbClr val="0047B9"/>
              </a:buClr>
              <a:buSzPct val="100000"/>
              <a:defRPr sz="3200">
                <a:solidFill>
                  <a:srgbClr val="000000"/>
                </a:solidFill>
              </a:defRPr>
            </a:lvl1pPr>
            <a:lvl2pPr>
              <a:buClr>
                <a:srgbClr val="0047B9"/>
              </a:buClr>
              <a:buSzPct val="100000"/>
              <a:defRPr sz="2667">
                <a:solidFill>
                  <a:srgbClr val="000000"/>
                </a:solidFill>
              </a:defRPr>
            </a:lvl2pPr>
            <a:lvl3pPr>
              <a:buClr>
                <a:srgbClr val="0047B9"/>
              </a:buClr>
              <a:buSzPct val="100000"/>
              <a:defRPr sz="2400">
                <a:solidFill>
                  <a:srgbClr val="000000"/>
                </a:solidFill>
              </a:defRPr>
            </a:lvl3pPr>
            <a:lvl4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4pPr>
            <a:lvl5pPr>
              <a:buClr>
                <a:srgbClr val="0047B9"/>
              </a:buClr>
              <a:buSzPct val="100000"/>
              <a:defRPr sz="2133">
                <a:solidFill>
                  <a:srgbClr val="0000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125035" y="6454412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191101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0" y="6326189"/>
            <a:ext cx="12192000" cy="539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black">
          <a:xfrm>
            <a:off x="86784" y="6464301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BB7AE2F2-6935-47CB-AB2C-F25DC23D80A7}" type="datetime1">
              <a:rPr lang="en-US" sz="1200" smtClean="0">
                <a:solidFill>
                  <a:schemeClr val="bg2"/>
                </a:solidFill>
                <a:latin typeface="Arial" pitchFamily="34" charset="0"/>
              </a:rPr>
              <a:pPr/>
              <a:t>9/30/2020</a:t>
            </a:fld>
            <a:r>
              <a:rPr lang="en-US" sz="1200" dirty="0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|</a:t>
            </a:r>
          </a:p>
        </p:txBody>
      </p:sp>
      <p:pic>
        <p:nvPicPr>
          <p:cNvPr id="9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39" y="6442075"/>
            <a:ext cx="1073912" cy="3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007435" y="6464301"/>
            <a:ext cx="15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  <a:latin typeface="Arial"/>
              </a:rPr>
              <a:t>Page</a:t>
            </a:r>
            <a:r>
              <a:rPr lang="de-DE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fld id="{F65F0E4A-FEB8-E34F-8DF3-6D8890BA47FE}" type="slidenum">
              <a:rPr lang="de-DE" sz="1200" baseline="0" smtClean="0">
                <a:solidFill>
                  <a:srgbClr val="FFFFFF"/>
                </a:solidFill>
                <a:latin typeface="Arial"/>
              </a:rPr>
              <a:t>‹#›</a:t>
            </a:fld>
            <a:endParaRPr lang="de-DE" sz="12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721490" y="629170"/>
            <a:ext cx="7221173" cy="52916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4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5035" y="6442075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34656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0" y="6326189"/>
            <a:ext cx="12192000" cy="5397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black">
          <a:xfrm>
            <a:off x="86784" y="6464301"/>
            <a:ext cx="1117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fld id="{56E7AC42-7F85-4F60-AB21-A5762EE4EF17}" type="datetime1">
              <a:rPr lang="en-US" sz="1200" smtClean="0">
                <a:solidFill>
                  <a:schemeClr val="bg2"/>
                </a:solidFill>
                <a:latin typeface="Arial" pitchFamily="34" charset="0"/>
              </a:rPr>
              <a:pPr/>
              <a:t>9/30/2020</a:t>
            </a:fld>
            <a:r>
              <a:rPr lang="en-US" sz="1200" dirty="0" smtClean="0">
                <a:solidFill>
                  <a:schemeClr val="bg2"/>
                </a:solidFill>
                <a:latin typeface="Arial" pitchFamily="34" charset="0"/>
              </a:rPr>
              <a:t>   </a:t>
            </a:r>
            <a:r>
              <a:rPr lang="en-US" sz="1200" dirty="0">
                <a:solidFill>
                  <a:schemeClr val="bg2"/>
                </a:solidFill>
                <a:latin typeface="Arial" pitchFamily="34" charset="0"/>
              </a:rPr>
              <a:t>|</a:t>
            </a:r>
          </a:p>
        </p:txBody>
      </p:sp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539" y="6442075"/>
            <a:ext cx="1073912" cy="31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07435" y="6464301"/>
            <a:ext cx="15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FFFFFF"/>
                </a:solidFill>
                <a:latin typeface="Arial"/>
              </a:rPr>
              <a:t>Page</a:t>
            </a:r>
            <a:r>
              <a:rPr lang="de-DE" sz="1200" baseline="0" dirty="0" smtClean="0">
                <a:solidFill>
                  <a:srgbClr val="FFFFFF"/>
                </a:solidFill>
                <a:latin typeface="Arial"/>
              </a:rPr>
              <a:t> </a:t>
            </a:r>
            <a:fld id="{F65F0E4A-FEB8-E34F-8DF3-6D8890BA47FE}" type="slidenum">
              <a:rPr lang="de-DE" sz="1200" baseline="0" smtClean="0">
                <a:solidFill>
                  <a:srgbClr val="FFFFFF"/>
                </a:solidFill>
                <a:latin typeface="Arial"/>
              </a:rPr>
              <a:t>‹#›</a:t>
            </a:fld>
            <a:endParaRPr lang="de-DE" sz="1200" dirty="0" err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25035" y="6468341"/>
            <a:ext cx="1551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2"/>
                </a:solidFill>
                <a:latin typeface="Arial"/>
              </a:rPr>
              <a:t>r.proynova@dkfz.de</a:t>
            </a:r>
          </a:p>
        </p:txBody>
      </p:sp>
    </p:spTree>
    <p:extLst>
      <p:ext uri="{BB962C8B-B14F-4D97-AF65-F5344CB8AC3E}">
        <p14:creationId xmlns:p14="http://schemas.microsoft.com/office/powerpoint/2010/main" val="22052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8"/>
          <p:cNvSpPr>
            <a:spLocks noChangeArrowheads="1"/>
          </p:cNvSpPr>
          <p:nvPr/>
        </p:nvSpPr>
        <p:spPr bwMode="auto">
          <a:xfrm>
            <a:off x="0" y="990600"/>
            <a:ext cx="12192000" cy="5867400"/>
          </a:xfrm>
          <a:prstGeom prst="rect">
            <a:avLst/>
          </a:prstGeom>
          <a:solidFill>
            <a:srgbClr val="0047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sz="2400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4233" y="-9523"/>
            <a:ext cx="12192000" cy="1044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de-DE" sz="2400">
              <a:ea typeface="ＭＳ Ｐゴシック" charset="0"/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black">
          <a:xfrm>
            <a:off x="93133" y="679452"/>
            <a:ext cx="11260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 pitchFamily="34" charset="0"/>
              </a:rPr>
              <a:t>30.09.2020</a:t>
            </a:r>
            <a:endParaRPr lang="en-US" sz="12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93133" y="280600"/>
            <a:ext cx="23986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Author:</a:t>
            </a:r>
            <a:r>
              <a:rPr lang="de-DE" sz="1200" baseline="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 Rumyana Proynova</a:t>
            </a:r>
            <a:endParaRPr lang="de-DE" sz="12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101600" y="412751"/>
            <a:ext cx="1625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tx2"/>
                </a:solidFill>
                <a:latin typeface="Arial" charset="0"/>
                <a:ea typeface="ＭＳ Ｐゴシック" charset="0"/>
              </a:rPr>
              <a:t>Division: MITRO</a:t>
            </a:r>
            <a:endParaRPr lang="de-DE" sz="12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6" name="Picture 77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9" r="44364" b="21035"/>
          <a:stretch/>
        </p:blipFill>
        <p:spPr bwMode="auto">
          <a:xfrm>
            <a:off x="10224459" y="103791"/>
            <a:ext cx="1658112" cy="82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8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3994" indent="-25399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MS PGothic" pitchFamily="34" charset="-128"/>
          <a:cs typeface="ＭＳ Ｐゴシック" charset="0"/>
        </a:defRPr>
      </a:lvl1pPr>
      <a:lvl2pPr marL="759865" indent="-251878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MS PGothic" pitchFamily="34" charset="-128"/>
        </a:defRPr>
      </a:lvl2pPr>
      <a:lvl3pPr marL="1263619" indent="-24976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MS PGothic" pitchFamily="34" charset="-128"/>
        </a:defRPr>
      </a:lvl3pPr>
      <a:lvl4pPr marL="1765256" indent="-247644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MS PGothic" pitchFamily="34" charset="-128"/>
        </a:defRPr>
      </a:lvl4pPr>
      <a:lvl5pPr marL="2389658" indent="-370408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MS PGothic" pitchFamily="34" charset="-128"/>
        </a:defRPr>
      </a:lvl5pPr>
      <a:lvl6pPr marL="2999242" indent="-370408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+mn-ea"/>
        </a:defRPr>
      </a:lvl6pPr>
      <a:lvl7pPr marL="3608827" indent="-370408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+mn-ea"/>
        </a:defRPr>
      </a:lvl7pPr>
      <a:lvl8pPr marL="4218412" indent="-370408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+mn-ea"/>
        </a:defRPr>
      </a:lvl8pPr>
      <a:lvl9pPr marL="4827997" indent="-370408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90000"/>
        <a:buFont typeface="Times" charset="0"/>
        <a:buChar char="•"/>
        <a:defRPr sz="2667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b="0" dirty="0" smtClean="0"/>
              <a:t>ETL-orientierter Samply.MDR Einsatz am DKFZ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91267" y="4509187"/>
            <a:ext cx="9534676" cy="480053"/>
          </a:xfrm>
        </p:spPr>
        <p:txBody>
          <a:bodyPr/>
          <a:lstStyle/>
          <a:p>
            <a:r>
              <a:rPr lang="de-DE" dirty="0" smtClean="0"/>
              <a:t>MDR Symposium, 30.09.2020</a:t>
            </a:r>
          </a:p>
          <a:p>
            <a:r>
              <a:rPr lang="de-DE" dirty="0" smtClean="0"/>
              <a:t>Rumyana Proynova</a:t>
            </a:r>
          </a:p>
          <a:p>
            <a:r>
              <a:rPr lang="de-DE" dirty="0" smtClean="0"/>
              <a:t>DKFZ – Abt. Ückert, Medizinische Informatik in der translationalen Onkologie (MITRO)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3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MDR M5 bildet den benötigten Umfang vom Samply.MDR ab</a:t>
            </a:r>
          </a:p>
          <a:p>
            <a:r>
              <a:rPr lang="de-DE" dirty="0" smtClean="0"/>
              <a:t>MDR M5 übernimmt die Schlüsselrolle im MITRO ETL </a:t>
            </a:r>
          </a:p>
          <a:p>
            <a:r>
              <a:rPr lang="de-DE" dirty="0" smtClean="0"/>
              <a:t>Erweiterung in Richtung Semantic Web </a:t>
            </a:r>
          </a:p>
          <a:p>
            <a:r>
              <a:rPr lang="de-DE" dirty="0" smtClean="0"/>
              <a:t>Verstärkte Zusammenarbeit mit Stakeholdern</a:t>
            </a:r>
          </a:p>
          <a:p>
            <a:r>
              <a:rPr lang="de-DE" dirty="0" smtClean="0"/>
              <a:t>Ausweitung auf weitere Use Cases</a:t>
            </a:r>
          </a:p>
        </p:txBody>
      </p:sp>
    </p:spTree>
    <p:extLst>
      <p:ext uri="{BB962C8B-B14F-4D97-AF65-F5344CB8AC3E}">
        <p14:creationId xmlns:p14="http://schemas.microsoft.com/office/powerpoint/2010/main" val="17385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8796" y="457604"/>
            <a:ext cx="7221538" cy="3968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Danke schön!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768796" y="1472088"/>
            <a:ext cx="494867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</a:rPr>
              <a:t>IMBEI in Mainz: </a:t>
            </a:r>
          </a:p>
          <a:p>
            <a:endParaRPr lang="de-DE" sz="2000" dirty="0" smtClean="0">
              <a:latin typeface="Arial"/>
            </a:endParaRPr>
          </a:p>
          <a:p>
            <a:r>
              <a:rPr lang="de-DE" sz="2000" dirty="0" smtClean="0">
                <a:latin typeface="Arial"/>
              </a:rPr>
              <a:t>Ursprüngliche Entwicklung </a:t>
            </a:r>
            <a:br>
              <a:rPr lang="de-DE" sz="2000" dirty="0" smtClean="0">
                <a:latin typeface="Arial"/>
              </a:rPr>
            </a:br>
            <a:r>
              <a:rPr lang="de-DE" sz="2000" dirty="0" smtClean="0">
                <a:latin typeface="Arial"/>
              </a:rPr>
              <a:t>Samply.MDR</a:t>
            </a:r>
          </a:p>
          <a:p>
            <a:endParaRPr lang="de-DE" sz="2000" dirty="0">
              <a:latin typeface="Arial"/>
            </a:endParaRPr>
          </a:p>
          <a:p>
            <a:endParaRPr lang="de-DE" sz="2000" dirty="0" smtClean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724" y="1472088"/>
            <a:ext cx="500989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</a:rPr>
              <a:t>M5 Team am DKFZ: </a:t>
            </a:r>
          </a:p>
          <a:p>
            <a:endParaRPr lang="de-DE" sz="2000" dirty="0">
              <a:latin typeface="Arial"/>
            </a:endParaRPr>
          </a:p>
          <a:p>
            <a:r>
              <a:rPr lang="de-DE" sz="2000" dirty="0" smtClean="0">
                <a:latin typeface="Arial"/>
              </a:rPr>
              <a:t>Wartung von Samply.MDR</a:t>
            </a:r>
            <a:br>
              <a:rPr lang="de-DE" sz="2000" dirty="0" smtClean="0">
                <a:latin typeface="Arial"/>
              </a:rPr>
            </a:br>
            <a:r>
              <a:rPr lang="de-DE" sz="2000" dirty="0" smtClean="0">
                <a:latin typeface="Arial"/>
              </a:rPr>
              <a:t>Neuentwicklung M5 </a:t>
            </a:r>
          </a:p>
          <a:p>
            <a:endParaRPr lang="de-DE" sz="2000" dirty="0" smtClean="0">
              <a:latin typeface="Arial"/>
            </a:endParaRPr>
          </a:p>
          <a:p>
            <a:endParaRPr lang="de-DE" sz="2000" dirty="0" smtClean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795" y="3641189"/>
            <a:ext cx="4948673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</a:rPr>
              <a:t>MIG in Frankfurt: </a:t>
            </a:r>
          </a:p>
          <a:p>
            <a:r>
              <a:rPr lang="de-DE" sz="2000" dirty="0">
                <a:latin typeface="Arial"/>
              </a:rPr>
              <a:t/>
            </a:r>
            <a:br>
              <a:rPr lang="de-DE" sz="2000" dirty="0">
                <a:latin typeface="Arial"/>
              </a:rPr>
            </a:br>
            <a:r>
              <a:rPr lang="de-DE" sz="2000" dirty="0" smtClean="0">
                <a:latin typeface="Arial"/>
              </a:rPr>
              <a:t>Weiterentwicklung </a:t>
            </a:r>
          </a:p>
          <a:p>
            <a:r>
              <a:rPr lang="de-DE" sz="2000" dirty="0" smtClean="0">
                <a:latin typeface="Arial"/>
              </a:rPr>
              <a:t>der Samply.MDR</a:t>
            </a:r>
          </a:p>
          <a:p>
            <a:endParaRPr lang="de-DE" sz="2000" dirty="0" smtClean="0">
              <a:latin typeface="Arial"/>
            </a:endParaRPr>
          </a:p>
          <a:p>
            <a:endParaRPr lang="de-DE" sz="2000" dirty="0" smtClean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9724" y="3641189"/>
            <a:ext cx="500989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/>
              </a:rPr>
              <a:t>Med. Informatik am FAU, </a:t>
            </a:r>
          </a:p>
          <a:p>
            <a:r>
              <a:rPr lang="de-DE" sz="2000" dirty="0" smtClean="0">
                <a:latin typeface="Arial"/>
              </a:rPr>
              <a:t>GBA Team (verteilt):  </a:t>
            </a:r>
            <a:br>
              <a:rPr lang="de-DE" sz="2000" dirty="0" smtClean="0">
                <a:latin typeface="Arial"/>
              </a:rPr>
            </a:br>
            <a:r>
              <a:rPr lang="de-DE" sz="2000" dirty="0" smtClean="0">
                <a:latin typeface="Arial"/>
              </a:rPr>
              <a:t/>
            </a:r>
            <a:br>
              <a:rPr lang="de-DE" sz="2000" dirty="0" smtClean="0">
                <a:latin typeface="Arial"/>
              </a:rPr>
            </a:br>
            <a:r>
              <a:rPr lang="de-DE" sz="2000" dirty="0" smtClean="0">
                <a:latin typeface="Arial"/>
              </a:rPr>
              <a:t>Erfolgreiche Einführung der Samply.MDR </a:t>
            </a:r>
          </a:p>
          <a:p>
            <a:r>
              <a:rPr lang="de-DE" sz="2000" dirty="0" smtClean="0">
                <a:latin typeface="Arial"/>
              </a:rPr>
              <a:t>In mehreren Projekten </a:t>
            </a:r>
          </a:p>
          <a:p>
            <a:endParaRPr lang="de-DE" sz="20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1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9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9" y="85696"/>
            <a:ext cx="7221173" cy="529167"/>
          </a:xfrm>
        </p:spPr>
        <p:txBody>
          <a:bodyPr/>
          <a:lstStyle/>
          <a:p>
            <a:r>
              <a:rPr lang="de-DE" dirty="0" smtClean="0"/>
              <a:t>Technologie: Samply </a:t>
            </a:r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0228" y="2050524"/>
            <a:ext cx="2057400" cy="2887723"/>
            <a:chOff x="359857" y="3015343"/>
            <a:chExt cx="2057400" cy="28877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80" y="3015343"/>
              <a:ext cx="1897354" cy="20936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9857" y="519518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latin typeface="Arial"/>
                </a:rPr>
                <a:t>Datenbank:</a:t>
              </a:r>
            </a:p>
            <a:p>
              <a:pPr algn="ctr"/>
              <a:r>
                <a:rPr lang="de-DE" sz="2000" dirty="0" smtClean="0">
                  <a:latin typeface="Arial"/>
                </a:rPr>
                <a:t>PostgreSQL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09953" y="1338603"/>
            <a:ext cx="1470184" cy="4263063"/>
            <a:chOff x="2797472" y="2246909"/>
            <a:chExt cx="1470184" cy="42630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472" y="2246909"/>
              <a:ext cx="1470184" cy="3429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70363" y="5802086"/>
              <a:ext cx="13244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smtClean="0">
                  <a:latin typeface="Arial"/>
                </a:rPr>
                <a:t>Backend: </a:t>
              </a:r>
              <a:br>
                <a:rPr lang="de-DE" sz="2000" dirty="0" smtClean="0">
                  <a:latin typeface="Arial"/>
                </a:rPr>
              </a:br>
              <a:r>
                <a:rPr lang="de-DE" sz="2000" dirty="0" smtClean="0">
                  <a:latin typeface="Arial"/>
                </a:rPr>
                <a:t>Java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79364" y="3148467"/>
            <a:ext cx="3135086" cy="2942080"/>
            <a:chOff x="4981840" y="2757660"/>
            <a:chExt cx="3135086" cy="29420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840" y="2757660"/>
              <a:ext cx="3135086" cy="235131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53570" y="4991854"/>
              <a:ext cx="21916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smtClean="0">
                  <a:latin typeface="Arial"/>
                </a:rPr>
                <a:t>Frontend: </a:t>
              </a:r>
            </a:p>
            <a:p>
              <a:pPr algn="ctr"/>
              <a:r>
                <a:rPr lang="de-DE" sz="2000" dirty="0" smtClean="0">
                  <a:latin typeface="Arial"/>
                </a:rPr>
                <a:t>Java server faces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23829" y="1314100"/>
            <a:ext cx="1790875" cy="2590568"/>
            <a:chOff x="8907968" y="4005362"/>
            <a:chExt cx="1790875" cy="25905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260" y="4005362"/>
              <a:ext cx="1564290" cy="18977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907968" y="5888044"/>
              <a:ext cx="17908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smtClean="0">
                  <a:latin typeface="Arial"/>
                </a:rPr>
                <a:t>Import/Export:</a:t>
              </a:r>
            </a:p>
            <a:p>
              <a:pPr algn="ctr"/>
              <a:r>
                <a:rPr lang="de-DE" sz="2000" dirty="0" smtClean="0">
                  <a:latin typeface="Arial"/>
                </a:rPr>
                <a:t>XML</a:t>
              </a:r>
            </a:p>
          </p:txBody>
        </p:sp>
      </p:grpSp>
      <p:cxnSp>
        <p:nvCxnSpPr>
          <p:cNvPr id="26" name="Straight Arrow Connector 25"/>
          <p:cNvCxnSpPr>
            <a:stCxn id="3" idx="3"/>
          </p:cNvCxnSpPr>
          <p:nvPr/>
        </p:nvCxnSpPr>
        <p:spPr bwMode="auto">
          <a:xfrm>
            <a:off x="2587605" y="3097340"/>
            <a:ext cx="1080881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573486" y="3097340"/>
            <a:ext cx="469155" cy="8073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541596" y="1117908"/>
            <a:ext cx="472375" cy="9439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922352" y="3031027"/>
            <a:ext cx="1214769" cy="9422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6" name="Group 45"/>
          <p:cNvGrpSpPr/>
          <p:nvPr/>
        </p:nvGrpSpPr>
        <p:grpSpPr>
          <a:xfrm>
            <a:off x="6351094" y="168492"/>
            <a:ext cx="1649341" cy="2340222"/>
            <a:chOff x="6351094" y="217480"/>
            <a:chExt cx="1649341" cy="2340222"/>
          </a:xfrm>
        </p:grpSpPr>
        <p:sp>
          <p:nvSpPr>
            <p:cNvPr id="12" name="TextBox 11"/>
            <p:cNvSpPr txBox="1"/>
            <p:nvPr/>
          </p:nvSpPr>
          <p:spPr>
            <a:xfrm>
              <a:off x="6550433" y="1849816"/>
              <a:ext cx="12506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dirty="0" smtClean="0">
                  <a:latin typeface="Arial"/>
                </a:rPr>
                <a:t>Interface:</a:t>
              </a:r>
            </a:p>
            <a:p>
              <a:pPr algn="ctr"/>
              <a:r>
                <a:rPr lang="de-DE" sz="2000" dirty="0" smtClean="0">
                  <a:latin typeface="Arial"/>
                </a:rPr>
                <a:t>REST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094" y="217480"/>
              <a:ext cx="1649341" cy="1649341"/>
            </a:xfrm>
            <a:prstGeom prst="rect">
              <a:avLst/>
            </a:prstGeom>
          </p:spPr>
        </p:pic>
      </p:grpSp>
      <p:sp>
        <p:nvSpPr>
          <p:cNvPr id="48" name="Rounded Rectangle 47"/>
          <p:cNvSpPr/>
          <p:nvPr/>
        </p:nvSpPr>
        <p:spPr bwMode="auto">
          <a:xfrm>
            <a:off x="1051099" y="5008193"/>
            <a:ext cx="1175657" cy="5289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Neo4j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845904" y="1494866"/>
            <a:ext cx="1988173" cy="89640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Auch schreibend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0331437" y="4059564"/>
            <a:ext cx="1175657" cy="52892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JSON</a:t>
            </a:r>
            <a:endParaRPr kumimoji="0" lang="de-DE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1" name="Multiply 50"/>
          <p:cNvSpPr/>
          <p:nvPr/>
        </p:nvSpPr>
        <p:spPr bwMode="auto">
          <a:xfrm>
            <a:off x="581366" y="4593798"/>
            <a:ext cx="2076946" cy="344449"/>
          </a:xfrm>
          <a:prstGeom prst="mathMultiply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2" name="Multiply 51"/>
          <p:cNvSpPr/>
          <p:nvPr/>
        </p:nvSpPr>
        <p:spPr bwMode="auto">
          <a:xfrm>
            <a:off x="9937440" y="3550725"/>
            <a:ext cx="2076946" cy="344449"/>
          </a:xfrm>
          <a:prstGeom prst="mathMultiply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1" name="Multiply 90"/>
          <p:cNvSpPr/>
          <p:nvPr/>
        </p:nvSpPr>
        <p:spPr bwMode="auto">
          <a:xfrm>
            <a:off x="5469064" y="3350951"/>
            <a:ext cx="820599" cy="461889"/>
          </a:xfrm>
          <a:prstGeom prst="mathMultiply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 flipH="1">
            <a:off x="7139673" y="2543623"/>
            <a:ext cx="12949" cy="5094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4" name="Rounded Rectangle 93"/>
          <p:cNvSpPr/>
          <p:nvPr/>
        </p:nvSpPr>
        <p:spPr bwMode="auto">
          <a:xfrm>
            <a:off x="10023829" y="4766022"/>
            <a:ext cx="1927437" cy="807851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Später auch RDF/OWL</a:t>
            </a:r>
            <a:endParaRPr kumimoji="0" lang="de-DE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4353394" y="173755"/>
            <a:ext cx="708464" cy="494605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M5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91" grpId="0" animBg="1"/>
      <p:bldP spid="94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6121400" cy="3968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ESR-DTH Today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88981"/>
            <a:ext cx="8270371" cy="468606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 rot="10291380">
            <a:off x="7441072" y="3736649"/>
            <a:ext cx="2128873" cy="3043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1" y="79782"/>
            <a:ext cx="5657850" cy="67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14676" r="1916"/>
          <a:stretch/>
        </p:blipFill>
        <p:spPr>
          <a:xfrm>
            <a:off x="171450" y="377190"/>
            <a:ext cx="1193050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7221538" cy="39687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Example 2 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43"/>
          <a:stretch/>
        </p:blipFill>
        <p:spPr>
          <a:xfrm>
            <a:off x="0" y="1076325"/>
            <a:ext cx="3625850" cy="288607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 bwMode="auto">
          <a:xfrm>
            <a:off x="2235200" y="4996543"/>
            <a:ext cx="2456543" cy="9797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0833"/>
              <a:gd name="adj6" fmla="val -2862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Nur befüllt für Patienten, die ein Todesdatum haben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4813458" y="3962400"/>
            <a:ext cx="1630886" cy="97971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611"/>
              <a:gd name="adj6" fmla="val -41858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Todesdatum, anonymisiert auf Jahr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03"/>
          <a:stretch/>
        </p:blipFill>
        <p:spPr>
          <a:xfrm>
            <a:off x="7249887" y="950841"/>
            <a:ext cx="3733798" cy="4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Nutzerprofile ESR-DTH </a:t>
            </a:r>
            <a:endParaRPr lang="de-DE" dirty="0"/>
          </a:p>
        </p:txBody>
      </p:sp>
      <p:grpSp>
        <p:nvGrpSpPr>
          <p:cNvPr id="10" name="Group 9"/>
          <p:cNvGrpSpPr/>
          <p:nvPr/>
        </p:nvGrpSpPr>
        <p:grpSpPr>
          <a:xfrm>
            <a:off x="2009190" y="4551978"/>
            <a:ext cx="856325" cy="825976"/>
            <a:chOff x="896960" y="1647980"/>
            <a:chExt cx="856325" cy="8259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96960" y="2196957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developer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61952" y="1858281"/>
            <a:ext cx="848309" cy="825976"/>
            <a:chOff x="900969" y="1647980"/>
            <a:chExt cx="848309" cy="82597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00969" y="2196957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champion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68647" y="2029181"/>
            <a:ext cx="764953" cy="825976"/>
            <a:chOff x="942643" y="1647980"/>
            <a:chExt cx="764953" cy="8259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942643" y="2196957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key user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61952" y="3118163"/>
            <a:ext cx="1104791" cy="825976"/>
            <a:chOff x="772728" y="1647980"/>
            <a:chExt cx="1104791" cy="82597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72728" y="2196957"/>
              <a:ext cx="1104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latin typeface="Arial"/>
                </a:rPr>
                <a:t>s</a:t>
              </a:r>
              <a:r>
                <a:rPr lang="de-DE" sz="1200" dirty="0" smtClean="0">
                  <a:latin typeface="Arial"/>
                </a:rPr>
                <a:t>poradic user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61009" y="2578158"/>
            <a:ext cx="670376" cy="825976"/>
            <a:chOff x="989935" y="1647980"/>
            <a:chExt cx="670376" cy="825976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89935" y="2196957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analyst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81818" y="3661201"/>
            <a:ext cx="1071126" cy="825976"/>
            <a:chOff x="789562" y="1647980"/>
            <a:chExt cx="1071126" cy="825976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89562" y="2196957"/>
              <a:ext cx="1071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documentary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81816" y="3661201"/>
            <a:ext cx="1071126" cy="825976"/>
            <a:chOff x="789562" y="1647980"/>
            <a:chExt cx="1071126" cy="82597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89562" y="2196957"/>
              <a:ext cx="1071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documentary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09190" y="4546956"/>
            <a:ext cx="856325" cy="825976"/>
            <a:chOff x="896960" y="1647980"/>
            <a:chExt cx="856325" cy="82597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896960" y="2196957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developer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98977" y="1829126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/>
              </a:rPr>
              <a:t>MITRO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88636" y="1729322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/>
              </a:rPr>
              <a:t>Customers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061009" y="2566675"/>
            <a:ext cx="670376" cy="825976"/>
            <a:chOff x="989935" y="1647980"/>
            <a:chExt cx="670376" cy="82597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89935" y="2196957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analyst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61950" y="3107202"/>
            <a:ext cx="1104791" cy="825976"/>
            <a:chOff x="772728" y="1647980"/>
            <a:chExt cx="1104791" cy="825976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72728" y="2196957"/>
              <a:ext cx="1104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latin typeface="Arial"/>
                </a:rPr>
                <a:t>s</a:t>
              </a:r>
              <a:r>
                <a:rPr lang="de-DE" sz="1200" dirty="0" smtClean="0">
                  <a:latin typeface="Arial"/>
                </a:rPr>
                <a:t>poradic user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68646" y="2037221"/>
            <a:ext cx="764953" cy="825976"/>
            <a:chOff x="942643" y="1647980"/>
            <a:chExt cx="764953" cy="82597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844" y="1647980"/>
              <a:ext cx="386558" cy="54897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42643" y="2196957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latin typeface="Arial"/>
                </a:rPr>
                <a:t>key user</a:t>
              </a: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7652662" y="4985838"/>
            <a:ext cx="626723" cy="36716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>
                  <a:lumMod val="90000"/>
                </a:schemeClr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22818" y="4952889"/>
            <a:ext cx="219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/>
              </a:rPr>
              <a:t>Nutzt MDR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652662" y="5569753"/>
            <a:ext cx="626723" cy="367161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>
                  <a:lumMod val="90000"/>
                </a:schemeClr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422818" y="5536804"/>
            <a:ext cx="367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/>
              </a:rPr>
              <a:t>Hat auch Bedarf an Metadaten</a:t>
            </a:r>
          </a:p>
        </p:txBody>
      </p:sp>
    </p:spTree>
    <p:extLst>
      <p:ext uri="{BB962C8B-B14F-4D97-AF65-F5344CB8AC3E}">
        <p14:creationId xmlns:p14="http://schemas.microsoft.com/office/powerpoint/2010/main" val="11182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 animBg="1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Dateintegration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384" y="1809021"/>
            <a:ext cx="6611370" cy="4404288"/>
          </a:xfrm>
        </p:spPr>
        <p:txBody>
          <a:bodyPr/>
          <a:lstStyle/>
          <a:p>
            <a:r>
              <a:rPr lang="de-DE" dirty="0" smtClean="0"/>
              <a:t>Partner </a:t>
            </a:r>
          </a:p>
          <a:p>
            <a:pPr lvl="1"/>
            <a:r>
              <a:rPr lang="de-DE" dirty="0" smtClean="0"/>
              <a:t>5+7</a:t>
            </a:r>
          </a:p>
          <a:p>
            <a:pPr lvl="1"/>
            <a:r>
              <a:rPr lang="de-DE" dirty="0" smtClean="0"/>
              <a:t>Mehrere Quellsysteme </a:t>
            </a:r>
          </a:p>
          <a:p>
            <a:r>
              <a:rPr lang="de-DE" dirty="0" smtClean="0"/>
              <a:t>211 GB Daten </a:t>
            </a:r>
          </a:p>
          <a:p>
            <a:r>
              <a:rPr lang="de-DE" dirty="0" smtClean="0"/>
              <a:t>ETL mit Samply.MDR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124720" y="561601"/>
            <a:ext cx="6144683" cy="853016"/>
          </a:xfrm>
        </p:spPr>
        <p:txBody>
          <a:bodyPr/>
          <a:lstStyle/>
          <a:p>
            <a:r>
              <a:rPr lang="de-DE" dirty="0" smtClean="0"/>
              <a:t>Datenanalyse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384" y="319030"/>
            <a:ext cx="7221538" cy="5286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MITRO @ DKFZ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de-DE" dirty="0" smtClean="0"/>
              <a:t>Unterschiedliche Ausprägungen</a:t>
            </a:r>
          </a:p>
          <a:p>
            <a:pPr lvl="1"/>
            <a:r>
              <a:rPr lang="de-DE" dirty="0" smtClean="0"/>
              <a:t>Tableau </a:t>
            </a:r>
          </a:p>
          <a:p>
            <a:pPr lvl="1"/>
            <a:r>
              <a:rPr lang="de-DE" dirty="0" smtClean="0"/>
              <a:t>R-Shiny apps </a:t>
            </a:r>
          </a:p>
          <a:p>
            <a:pPr lvl="1"/>
            <a:r>
              <a:rPr lang="de-DE" dirty="0" smtClean="0"/>
              <a:t>Kundengeschriebene Skripte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7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14" y="1243305"/>
            <a:ext cx="8758578" cy="3763670"/>
          </a:xfr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1705510" y="3739793"/>
            <a:ext cx="8393987" cy="44178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Line Callout 2 5"/>
          <p:cNvSpPr/>
          <p:nvPr/>
        </p:nvSpPr>
        <p:spPr bwMode="auto">
          <a:xfrm>
            <a:off x="9226194" y="1690231"/>
            <a:ext cx="2291136" cy="811526"/>
          </a:xfrm>
          <a:prstGeom prst="borderCallout2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Aus dem Data Warehouse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Line Callout 2 6"/>
          <p:cNvSpPr/>
          <p:nvPr/>
        </p:nvSpPr>
        <p:spPr bwMode="auto">
          <a:xfrm>
            <a:off x="9585789" y="4530903"/>
            <a:ext cx="2108906" cy="666739"/>
          </a:xfrm>
          <a:prstGeom prst="borderCallout2">
            <a:avLst>
              <a:gd name="adj1" fmla="val 18750"/>
              <a:gd name="adj2" fmla="val -8333"/>
              <a:gd name="adj3" fmla="val 19772"/>
              <a:gd name="adj4" fmla="val -155545"/>
              <a:gd name="adj5" fmla="val -16280"/>
              <a:gd name="adj6" fmla="val -182983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rPr>
              <a:t>Aus dem MDR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7" y="289595"/>
            <a:ext cx="7221173" cy="529167"/>
          </a:xfrm>
        </p:spPr>
        <p:txBody>
          <a:bodyPr/>
          <a:lstStyle/>
          <a:p>
            <a:r>
              <a:rPr lang="de-DE" dirty="0"/>
              <a:t>Neuentwicklung </a:t>
            </a:r>
            <a:r>
              <a:rPr lang="de-DE" dirty="0" smtClean="0"/>
              <a:t>MDR M5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74914" y="1287859"/>
            <a:ext cx="10738613" cy="2939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">
                <a:schemeClr val="tx2"/>
              </a:gs>
              <a:gs pos="83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7841" y="1027769"/>
            <a:ext cx="1762662" cy="3321738"/>
            <a:chOff x="627841" y="818761"/>
            <a:chExt cx="1762662" cy="3321738"/>
          </a:xfrm>
        </p:grpSpPr>
        <p:sp>
          <p:nvSpPr>
            <p:cNvPr id="6" name="TextBox 5"/>
            <p:cNvSpPr txBox="1"/>
            <p:nvPr/>
          </p:nvSpPr>
          <p:spPr>
            <a:xfrm>
              <a:off x="627841" y="1632857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Jul 2020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27841" y="2293741"/>
              <a:ext cx="1762662" cy="18467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de-DE" sz="2000" dirty="0">
                  <a:latin typeface="Arial"/>
                </a:rPr>
                <a:t>Start M5</a:t>
              </a:r>
            </a:p>
            <a:p>
              <a:endParaRPr lang="de-DE" sz="2000" dirty="0">
                <a:latin typeface="Arial"/>
              </a:endParaRPr>
            </a:p>
            <a:p>
              <a:r>
                <a:rPr lang="de-DE" sz="2000" dirty="0">
                  <a:latin typeface="Arial"/>
                </a:rPr>
                <a:t>Grüne-Wiese-</a:t>
              </a:r>
            </a:p>
            <a:p>
              <a:r>
                <a:rPr lang="de-DE" sz="2000" dirty="0">
                  <a:latin typeface="Arial"/>
                </a:rPr>
                <a:t>Entwicklung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7" name="Flowchart: Off-page Connector 26"/>
            <p:cNvSpPr/>
            <p:nvPr/>
          </p:nvSpPr>
          <p:spPr bwMode="auto">
            <a:xfrm>
              <a:off x="1160715" y="818761"/>
              <a:ext cx="182880" cy="814095"/>
            </a:xfrm>
            <a:prstGeom prst="flowChartOffpageConnector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97019" y="1027769"/>
            <a:ext cx="3967108" cy="4746016"/>
            <a:chOff x="3465659" y="818761"/>
            <a:chExt cx="3967108" cy="4746016"/>
          </a:xfrm>
        </p:grpSpPr>
        <p:sp>
          <p:nvSpPr>
            <p:cNvPr id="7" name="TextBox 6"/>
            <p:cNvSpPr txBox="1"/>
            <p:nvPr/>
          </p:nvSpPr>
          <p:spPr>
            <a:xfrm>
              <a:off x="3465659" y="1632857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Jetzt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3465659" y="2296601"/>
              <a:ext cx="3967108" cy="3268176"/>
            </a:xfrm>
            <a:prstGeom prst="roundRect">
              <a:avLst/>
            </a:prstGeom>
            <a:solidFill>
              <a:schemeClr val="lt1">
                <a:alpha val="30000"/>
              </a:schemeClr>
            </a:solidFill>
            <a:ln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dirty="0"/>
                <a:t>Backend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dirty="0"/>
                <a:t>Frontend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dirty="0" smtClean="0"/>
                <a:t>API v4</a:t>
              </a:r>
              <a:endParaRPr lang="de-DE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dirty="0" smtClean="0"/>
                <a:t>API v5</a:t>
              </a:r>
              <a:endParaRPr lang="de-DE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dirty="0" smtClean="0"/>
                <a:t>Migration</a:t>
              </a:r>
              <a:endParaRPr lang="de-DE" dirty="0"/>
            </a:p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74" y="2416307"/>
              <a:ext cx="605566" cy="5666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05" y="4140499"/>
              <a:ext cx="605566" cy="566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805" y="3144548"/>
              <a:ext cx="483100" cy="43130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483" y="4755088"/>
              <a:ext cx="483100" cy="43130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373" y="3672093"/>
              <a:ext cx="707538" cy="565663"/>
            </a:xfrm>
            <a:prstGeom prst="rect">
              <a:avLst/>
            </a:prstGeom>
          </p:spPr>
        </p:pic>
        <p:sp>
          <p:nvSpPr>
            <p:cNvPr id="28" name="Flowchart: Off-page Connector 27"/>
            <p:cNvSpPr/>
            <p:nvPr/>
          </p:nvSpPr>
          <p:spPr bwMode="auto">
            <a:xfrm>
              <a:off x="3754100" y="818761"/>
              <a:ext cx="182880" cy="814095"/>
            </a:xfrm>
            <a:prstGeom prst="flowChartOffpageConnector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70930" y="1027769"/>
            <a:ext cx="1874698" cy="2464216"/>
            <a:chOff x="8170643" y="818761"/>
            <a:chExt cx="1874698" cy="2464216"/>
          </a:xfrm>
        </p:grpSpPr>
        <p:sp>
          <p:nvSpPr>
            <p:cNvPr id="8" name="TextBox 7"/>
            <p:cNvSpPr txBox="1"/>
            <p:nvPr/>
          </p:nvSpPr>
          <p:spPr>
            <a:xfrm>
              <a:off x="8170643" y="1632857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Ende 2020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8170643" y="2293059"/>
              <a:ext cx="1874698" cy="98991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de-DE" sz="1800" dirty="0"/>
                <a:t>Umstellung </a:t>
              </a:r>
            </a:p>
            <a:p>
              <a:r>
                <a:rPr lang="de-DE" sz="1800" dirty="0"/>
                <a:t>MITRO ETL </a:t>
              </a:r>
            </a:p>
            <a:p>
              <a:r>
                <a:rPr lang="de-DE" sz="1800" dirty="0"/>
                <a:t>auf </a:t>
              </a:r>
              <a:r>
                <a:rPr lang="de-DE" sz="2000" dirty="0"/>
                <a:t>M5</a:t>
              </a:r>
              <a:r>
                <a:rPr lang="de-DE" sz="1800" dirty="0"/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9" name="Flowchart: Off-page Connector 28"/>
            <p:cNvSpPr/>
            <p:nvPr/>
          </p:nvSpPr>
          <p:spPr bwMode="auto">
            <a:xfrm>
              <a:off x="8791898" y="818761"/>
              <a:ext cx="182880" cy="814095"/>
            </a:xfrm>
            <a:prstGeom prst="flowChartOffpageConnector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52431" y="1835139"/>
            <a:ext cx="1874698" cy="1650118"/>
            <a:chOff x="9952431" y="1835139"/>
            <a:chExt cx="1874698" cy="1650118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9952431" y="2495339"/>
              <a:ext cx="1874698" cy="98991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72000"/>
                  </a:schemeClr>
                </a:gs>
                <a:gs pos="49000">
                  <a:schemeClr val="bg1">
                    <a:lumMod val="65000"/>
                    <a:lumOff val="35000"/>
                  </a:schemeClr>
                </a:gs>
                <a:gs pos="100000">
                  <a:schemeClr val="bg1">
                    <a:lumMod val="44000"/>
                    <a:lumOff val="56000"/>
                  </a:schemeClr>
                </a:gs>
              </a:gsLst>
              <a:lin ang="0" scaled="0"/>
              <a:tileRect/>
            </a:gradFill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de-DE" sz="1800" dirty="0" smtClean="0"/>
                <a:t>Weiter-entwicklung</a:t>
              </a:r>
              <a:endParaRPr lang="de-DE" sz="1800" dirty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52431" y="1835139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2021 -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4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URIs, Gruppen, Versionierung</a:t>
            </a:r>
            <a:endParaRPr lang="de-DE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071191"/>
              </p:ext>
            </p:extLst>
          </p:nvPr>
        </p:nvGraphicFramePr>
        <p:xfrm>
          <a:off x="1185183" y="3453990"/>
          <a:ext cx="9651999" cy="280416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304144">
                  <a:extLst>
                    <a:ext uri="{9D8B030D-6E8A-4147-A177-3AD203B41FA5}">
                      <a16:colId xmlns:a16="http://schemas.microsoft.com/office/drawing/2014/main" val="49190176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540261"/>
                    </a:ext>
                  </a:extLst>
                </a:gridCol>
                <a:gridCol w="4452255">
                  <a:extLst>
                    <a:ext uri="{9D8B030D-6E8A-4147-A177-3AD203B41FA5}">
                      <a16:colId xmlns:a16="http://schemas.microsoft.com/office/drawing/2014/main" val="709893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Samply.MDR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MDR M5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7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Identifier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URNs</a:t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urn:mdr10:dataelement:3907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URIs </a:t>
                      </a:r>
                      <a:br>
                        <a:rPr lang="de-DE" sz="2000" dirty="0" smtClean="0"/>
                      </a:br>
                      <a:r>
                        <a:rPr lang="de-DE" sz="2000" dirty="0" smtClean="0"/>
                        <a:t>(siehe oben)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99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Gruppen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Beliebig verschachtelbar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Data dictionary → Tabelle → Datenelement → ?Ausprägung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0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Versionierung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Alles</a:t>
                      </a:r>
                      <a:r>
                        <a:rPr lang="de-DE" sz="2000" baseline="0" dirty="0" smtClean="0"/>
                        <a:t> außer Namespace versioniert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Nur Data Dictionary versioniert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760923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676237" y="1642472"/>
            <a:ext cx="1775762" cy="963361"/>
            <a:chOff x="1935698" y="1642472"/>
            <a:chExt cx="1775762" cy="963361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1935698" y="1642472"/>
              <a:ext cx="1775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Arial"/>
                </a:rPr>
                <a:t>m</a:t>
              </a:r>
              <a:r>
                <a:rPr lang="de-DE" sz="2800" dirty="0" smtClean="0">
                  <a:latin typeface="Arial"/>
                </a:rPr>
                <a:t>itromdr/</a:t>
              </a:r>
            </a:p>
          </p:txBody>
        </p:sp>
        <p:sp>
          <p:nvSpPr>
            <p:cNvPr id="2" name="Left Brace 1"/>
            <p:cNvSpPr/>
            <p:nvPr/>
          </p:nvSpPr>
          <p:spPr bwMode="auto">
            <a:xfrm rot="16200000">
              <a:off x="2675117" y="1394888"/>
              <a:ext cx="94527" cy="1453708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101895" y="2306795"/>
              <a:ext cx="1240971" cy="29903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  <a:ea typeface="ＭＳ Ｐゴシック" charset="0"/>
                </a:rPr>
                <a:t>MDR Instanz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05325" y="1642472"/>
            <a:ext cx="2594429" cy="959214"/>
            <a:chOff x="3449231" y="1642472"/>
            <a:chExt cx="2594429" cy="959214"/>
          </a:xfrm>
        </p:grpSpPr>
        <p:sp>
          <p:nvSpPr>
            <p:cNvPr id="9" name="TextBox 8"/>
            <p:cNvSpPr txBox="1"/>
            <p:nvPr/>
          </p:nvSpPr>
          <p:spPr>
            <a:xfrm flipH="1">
              <a:off x="3449231" y="1642472"/>
              <a:ext cx="2594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latin typeface="Arial"/>
                </a:rPr>
                <a:t>haematologie/</a:t>
              </a:r>
            </a:p>
          </p:txBody>
        </p:sp>
        <p:sp>
          <p:nvSpPr>
            <p:cNvPr id="16" name="Left Brace 15"/>
            <p:cNvSpPr/>
            <p:nvPr/>
          </p:nvSpPr>
          <p:spPr bwMode="auto">
            <a:xfrm rot="16200000">
              <a:off x="4557694" y="1060375"/>
              <a:ext cx="99583" cy="212273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546119" y="2306795"/>
              <a:ext cx="2122734" cy="294891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>
                  <a:solidFill>
                    <a:schemeClr val="tx1"/>
                  </a:solidFill>
                  <a:latin typeface="Times" charset="0"/>
                  <a:ea typeface="ＭＳ Ｐゴシック" charset="0"/>
                </a:rPr>
                <a:t>Data dictionary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1290" y="1642472"/>
            <a:ext cx="1491156" cy="957240"/>
            <a:chOff x="6322332" y="1642472"/>
            <a:chExt cx="1491156" cy="957240"/>
          </a:xfrm>
        </p:grpSpPr>
        <p:sp>
          <p:nvSpPr>
            <p:cNvPr id="11" name="TextBox 10"/>
            <p:cNvSpPr txBox="1"/>
            <p:nvPr/>
          </p:nvSpPr>
          <p:spPr>
            <a:xfrm flipH="1">
              <a:off x="6479503" y="1642472"/>
              <a:ext cx="13339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Arial"/>
                </a:rPr>
                <a:t>p</a:t>
              </a:r>
              <a:r>
                <a:rPr lang="de-DE" sz="2800" dirty="0" smtClean="0">
                  <a:latin typeface="Arial"/>
                </a:rPr>
                <a:t>atient/</a:t>
              </a:r>
            </a:p>
          </p:txBody>
        </p:sp>
        <p:sp>
          <p:nvSpPr>
            <p:cNvPr id="20" name="Left Brace 19"/>
            <p:cNvSpPr/>
            <p:nvPr/>
          </p:nvSpPr>
          <p:spPr bwMode="auto">
            <a:xfrm rot="16200000">
              <a:off x="7103021" y="1561717"/>
              <a:ext cx="63914" cy="1120052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322332" y="2306795"/>
              <a:ext cx="1049564" cy="292917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>
                  <a:solidFill>
                    <a:schemeClr val="tx1"/>
                  </a:solidFill>
                  <a:latin typeface="Times" charset="0"/>
                  <a:ea typeface="ＭＳ Ｐゴシック" charset="0"/>
                </a:rPr>
                <a:t>Tabelle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01086" y="1642472"/>
            <a:ext cx="2548455" cy="957240"/>
            <a:chOff x="7662346" y="1642472"/>
            <a:chExt cx="2548455" cy="957240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7662346" y="1642472"/>
              <a:ext cx="25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latin typeface="Arial"/>
                </a:rPr>
                <a:t>geburtsdatum</a:t>
              </a:r>
            </a:p>
          </p:txBody>
        </p:sp>
        <p:sp>
          <p:nvSpPr>
            <p:cNvPr id="22" name="Left Brace 21"/>
            <p:cNvSpPr/>
            <p:nvPr/>
          </p:nvSpPr>
          <p:spPr bwMode="auto">
            <a:xfrm rot="16200000">
              <a:off x="8831441" y="1080930"/>
              <a:ext cx="45719" cy="208162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842545" y="2306796"/>
              <a:ext cx="2052567" cy="29291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>
                  <a:solidFill>
                    <a:schemeClr val="tx1"/>
                  </a:solidFill>
                  <a:latin typeface="Times" charset="0"/>
                  <a:ea typeface="ＭＳ Ｐゴシック" charset="0"/>
                </a:rPr>
                <a:t>Datenelement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74254" y="1642472"/>
            <a:ext cx="1320464" cy="1439847"/>
            <a:chOff x="5416383" y="1642472"/>
            <a:chExt cx="1320464" cy="1439847"/>
          </a:xfrm>
        </p:grpSpPr>
        <p:sp>
          <p:nvSpPr>
            <p:cNvPr id="10" name="TextBox 9"/>
            <p:cNvSpPr txBox="1"/>
            <p:nvPr/>
          </p:nvSpPr>
          <p:spPr>
            <a:xfrm flipH="1">
              <a:off x="5711121" y="1642472"/>
              <a:ext cx="1025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latin typeface="Arial"/>
                </a:rPr>
                <a:t>v</a:t>
              </a:r>
              <a:r>
                <a:rPr lang="de-DE" sz="2800" dirty="0" smtClean="0">
                  <a:latin typeface="Arial"/>
                </a:rPr>
                <a:t>2.1/</a:t>
              </a:r>
            </a:p>
          </p:txBody>
        </p:sp>
        <p:sp>
          <p:nvSpPr>
            <p:cNvPr id="18" name="Left Brace 17"/>
            <p:cNvSpPr/>
            <p:nvPr/>
          </p:nvSpPr>
          <p:spPr bwMode="auto">
            <a:xfrm rot="16200000">
              <a:off x="6045449" y="1776377"/>
              <a:ext cx="131305" cy="690731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416383" y="2789402"/>
              <a:ext cx="1049564" cy="292917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>
                  <a:solidFill>
                    <a:schemeClr val="tx1"/>
                  </a:solidFill>
                  <a:latin typeface="Times" charset="0"/>
                  <a:ea typeface="ＭＳ Ｐゴシック" charset="0"/>
                </a:rPr>
                <a:t>Version DD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25" name="Straight Connector 24"/>
            <p:cNvCxnSpPr>
              <a:stCxn id="18" idx="1"/>
              <a:endCxn id="19" idx="0"/>
            </p:cNvCxnSpPr>
            <p:nvPr/>
          </p:nvCxnSpPr>
          <p:spPr bwMode="auto">
            <a:xfrm flipH="1">
              <a:off x="5941165" y="2187395"/>
              <a:ext cx="169937" cy="6020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316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Elementbenennung</a:t>
            </a:r>
            <a:endParaRPr lang="de-D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smtClean="0"/>
              <a:t>Slots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641" y="335499"/>
            <a:ext cx="7221538" cy="5286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Semantic Web statt ISO 11179</a:t>
            </a:r>
            <a:endParaRPr lang="de-DE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1641" y="1797635"/>
            <a:ext cx="4851649" cy="1333608"/>
            <a:chOff x="1070281" y="1994010"/>
            <a:chExt cx="4851649" cy="13336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281" y="2394120"/>
              <a:ext cx="4851649" cy="9334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70281" y="1994010"/>
              <a:ext cx="453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Samply.MDR: Designation + Definition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1256" y="3531353"/>
            <a:ext cx="4729628" cy="1988548"/>
            <a:chOff x="588686" y="3711988"/>
            <a:chExt cx="4729628" cy="19885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86" y="4193752"/>
              <a:ext cx="4729628" cy="15067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8686" y="3711988"/>
              <a:ext cx="3504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MDR M5 – SKOS kompatibel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40503" y="3531353"/>
            <a:ext cx="5169166" cy="1866135"/>
            <a:chOff x="6040503" y="3531353"/>
            <a:chExt cx="5169166" cy="18661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503" y="4013117"/>
              <a:ext cx="5169166" cy="13843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40503" y="3531353"/>
              <a:ext cx="2565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MDR M5: RDF Triple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40503" y="1801914"/>
            <a:ext cx="5115177" cy="1489926"/>
            <a:chOff x="6040503" y="1801914"/>
            <a:chExt cx="5115177" cy="1489926"/>
          </a:xfrm>
        </p:grpSpPr>
        <p:sp>
          <p:nvSpPr>
            <p:cNvPr id="24" name="TextBox 23"/>
            <p:cNvSpPr txBox="1"/>
            <p:nvPr/>
          </p:nvSpPr>
          <p:spPr>
            <a:xfrm>
              <a:off x="6040503" y="1801914"/>
              <a:ext cx="4307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latin typeface="Arial"/>
                </a:rPr>
                <a:t>Samply.MDR: Schlüssel-Wert-Paare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9" b="-3306"/>
            <a:stretch/>
          </p:blipFill>
          <p:spPr>
            <a:xfrm>
              <a:off x="6040503" y="2274997"/>
              <a:ext cx="5115177" cy="1016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6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15619" r="6820" b="5143"/>
          <a:stretch/>
        </p:blipFill>
        <p:spPr>
          <a:xfrm>
            <a:off x="1955849" y="91440"/>
            <a:ext cx="8272369" cy="65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Mapping – neu in M5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Aktuell</a:t>
            </a:r>
          </a:p>
          <a:p>
            <a:pPr lvl="1"/>
            <a:r>
              <a:rPr lang="de-DE" dirty="0" smtClean="0"/>
              <a:t> Regeln werden gespeichert als Freitext </a:t>
            </a:r>
          </a:p>
          <a:p>
            <a:pPr lvl="1"/>
            <a:r>
              <a:rPr lang="de-DE" dirty="0" smtClean="0"/>
              <a:t>Mapping auf Elementebene</a:t>
            </a:r>
          </a:p>
          <a:p>
            <a:r>
              <a:rPr lang="de-DE" dirty="0" smtClean="0"/>
              <a:t>Zukünftig</a:t>
            </a:r>
          </a:p>
          <a:p>
            <a:pPr lvl="1"/>
            <a:r>
              <a:rPr lang="de-DE" dirty="0" smtClean="0"/>
              <a:t> Regeln als JavaScript, und der ETL-Prozess kann sie ausführen</a:t>
            </a:r>
          </a:p>
          <a:p>
            <a:pPr lvl="1"/>
            <a:r>
              <a:rPr lang="de-DE" dirty="0" smtClean="0"/>
              <a:t>Mapping für einzelne Katalogcodes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3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3" y="511630"/>
            <a:ext cx="6455433" cy="488768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21023" y="511630"/>
            <a:ext cx="8904720" cy="5187102"/>
            <a:chOff x="1121023" y="511630"/>
            <a:chExt cx="8904720" cy="5187102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121023" y="2019301"/>
              <a:ext cx="838406" cy="166007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t="31587" r="65166" b="33968"/>
            <a:stretch/>
          </p:blipFill>
          <p:spPr>
            <a:xfrm>
              <a:off x="7641771" y="511630"/>
              <a:ext cx="2318657" cy="518710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stCxn id="3" idx="3"/>
              <a:endCxn id="4" idx="1"/>
            </p:cNvCxnSpPr>
            <p:nvPr/>
          </p:nvCxnSpPr>
          <p:spPr bwMode="auto">
            <a:xfrm>
              <a:off x="1959429" y="2849336"/>
              <a:ext cx="5682342" cy="2558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Rectangle 6"/>
            <p:cNvSpPr/>
            <p:nvPr/>
          </p:nvSpPr>
          <p:spPr bwMode="auto">
            <a:xfrm>
              <a:off x="7707086" y="511630"/>
              <a:ext cx="2318657" cy="5187102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9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3_ver_b_en">
  <a:themeElements>
    <a:clrScheme name="Benutzerdefiniert 4">
      <a:dk1>
        <a:srgbClr val="000000"/>
      </a:dk1>
      <a:lt1>
        <a:srgbClr val="BFD1ED"/>
      </a:lt1>
      <a:dk2>
        <a:srgbClr val="0047B9"/>
      </a:dk2>
      <a:lt2>
        <a:srgbClr val="FFFFFF"/>
      </a:lt2>
      <a:accent1>
        <a:srgbClr val="0047B9"/>
      </a:accent1>
      <a:accent2>
        <a:srgbClr val="FF5C00"/>
      </a:accent2>
      <a:accent3>
        <a:srgbClr val="FFD600"/>
      </a:accent3>
      <a:accent4>
        <a:srgbClr val="009933"/>
      </a:accent4>
      <a:accent5>
        <a:srgbClr val="A0B400"/>
      </a:accent5>
      <a:accent6>
        <a:srgbClr val="E5007D"/>
      </a:accent6>
      <a:hlink>
        <a:srgbClr val="009EE3"/>
      </a:hlink>
      <a:folHlink>
        <a:srgbClr val="86569A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Arial"/>
          </a:defRPr>
        </a:defPPr>
      </a:lstStyle>
    </a:tx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t3_ver_b_en_16-9</Template>
  <TotalTime>0</TotalTime>
  <Words>372</Words>
  <Application>Microsoft Office PowerPoint</Application>
  <PresentationFormat>Widescreen</PresentationFormat>
  <Paragraphs>134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t3_ver_b_en</vt:lpstr>
      <vt:lpstr>ETL-orientierter Samply.MDR Einsatz am DKFZ</vt:lpstr>
      <vt:lpstr>MITRO @ DKFZ</vt:lpstr>
      <vt:lpstr>PowerPoint Presentation</vt:lpstr>
      <vt:lpstr>Neuentwicklung MDR M5</vt:lpstr>
      <vt:lpstr>URIs, Gruppen, Versionierung</vt:lpstr>
      <vt:lpstr>Semantic Web statt ISO 11179</vt:lpstr>
      <vt:lpstr>PowerPoint Presentation</vt:lpstr>
      <vt:lpstr>Mapping – neu in M5</vt:lpstr>
      <vt:lpstr>PowerPoint Presentation</vt:lpstr>
      <vt:lpstr>Ausblick</vt:lpstr>
      <vt:lpstr>Danke schön!</vt:lpstr>
      <vt:lpstr>PowerPoint Presentation</vt:lpstr>
      <vt:lpstr>Technologie: Samply </vt:lpstr>
      <vt:lpstr>ESR-DTH Today</vt:lpstr>
      <vt:lpstr>PowerPoint Presentation</vt:lpstr>
      <vt:lpstr>PowerPoint Presentation</vt:lpstr>
      <vt:lpstr>Example 2 </vt:lpstr>
      <vt:lpstr>Nutzerprofile ESR-DTH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ETL-orientierter Samply.MDR Einsatz am DKFZ</dc:title>
  <dc:creator>Proynova, Rumyana</dc:creator>
  <cp:lastModifiedBy>Proynova, Rumyana</cp:lastModifiedBy>
  <cp:revision>108</cp:revision>
  <cp:lastPrinted>2020-09-22T10:03:56Z</cp:lastPrinted>
  <dcterms:created xsi:type="dcterms:W3CDTF">2020-09-17T08:48:51Z</dcterms:created>
  <dcterms:modified xsi:type="dcterms:W3CDTF">2020-09-30T12:36:47Z</dcterms:modified>
</cp:coreProperties>
</file>