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29.png" ContentType="image/png"/>
  <Override PartName="/ppt/media/image27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4.png" ContentType="image/png"/>
  <Override PartName="/ppt/media/image1.jpeg" ContentType="image/jpeg"/>
  <Override PartName="/ppt/media/image10.png" ContentType="image/png"/>
  <Override PartName="/ppt/media/image47.png" ContentType="image/png"/>
  <Override PartName="/ppt/media/image2.jpeg" ContentType="image/jpeg"/>
  <Override PartName="/ppt/media/image20.png" ContentType="image/png"/>
  <Override PartName="/ppt/media/image15.png" ContentType="image/png"/>
  <Override PartName="/ppt/media/image3.jpeg" ContentType="image/jpeg"/>
  <Override PartName="/ppt/media/image30.png" ContentType="image/png"/>
  <Override PartName="/ppt/media/image35.png" ContentType="image/png"/>
  <Override PartName="/ppt/media/image5.jpeg" ContentType="image/jpeg"/>
  <Override PartName="/ppt/media/image36.png" ContentType="image/png"/>
  <Override PartName="/ppt/media/image37.png" ContentType="image/png"/>
  <Override PartName="/ppt/media/image48.jpeg" ContentType="image/jpeg"/>
  <Override PartName="/ppt/media/image42.png" ContentType="image/png"/>
  <Override PartName="/ppt/media/image43.png" ContentType="image/png"/>
  <Override PartName="/ppt/media/image32.png" ContentType="image/png"/>
  <Override PartName="/ppt/media/image44.png" ContentType="image/png"/>
  <Override PartName="/ppt/media/image33.png" ContentType="image/png"/>
  <Override PartName="/ppt/media/image45.png" ContentType="image/png"/>
  <Override PartName="/ppt/media/image34.png" ContentType="image/png"/>
  <Override PartName="/ppt/media/image46.png" ContentType="image/png"/>
  <Override PartName="/ppt/media/image11.png" ContentType="image/png"/>
  <Override PartName="/ppt/media/image41.png" ContentType="image/png"/>
  <Override PartName="/ppt/media/image9.png" ContentType="image/png"/>
  <Override PartName="/ppt/media/image39.png" ContentType="image/png"/>
  <Override PartName="/ppt/media/image31.png" ContentType="image/png"/>
  <Override PartName="/ppt/media/image12.png" ContentType="image/png"/>
  <Override PartName="/ppt/media/image38.png" ContentType="image/png"/>
  <Override PartName="/ppt/media/image8.jpeg" ContentType="image/jpeg"/>
  <Override PartName="/ppt/media/image28.png" ContentType="image/png"/>
  <Override PartName="/ppt/media/image7.jpeg" ContentType="image/jpeg"/>
  <Override PartName="/ppt/media/image6.jpeg" ContentType="image/jpeg"/>
  <Override PartName="/ppt/media/image18.png" ContentType="image/png"/>
  <Override PartName="/ppt/media/image13.png" ContentType="image/png"/>
  <Override PartName="/ppt/media/image40.png" ContentType="image/png"/>
  <Override PartName="/ppt/media/image4.jpeg" ContentType="image/jpeg"/>
  <Override PartName="/ppt/media/image25.png" ContentType="image/png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14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BC056F01-0FE2-4F65-BF75-2B11705AE1FD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de-DE" sz="2000" spc="-1" strike="noStrike">
              <a:latin typeface="Arial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127B3C8-A2B0-46B5-AE4D-2C8E9EAC5649}" type="slidenum">
              <a:rPr b="0" lang="de-DE" sz="1200" spc="-1" strike="noStrike">
                <a:solidFill>
                  <a:srgbClr val="000000"/>
                </a:solidFill>
                <a:latin typeface="+mn-lt"/>
                <a:ea typeface="+mn-ea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qrgergeqrg</a:t>
            </a:r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</p:spPr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reqgergqergerg</a:t>
            </a:r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1143000" y="694800"/>
            <a:ext cx="4571640" cy="3428640"/>
          </a:xfrm>
          <a:prstGeom prst="rect">
            <a:avLst/>
          </a:prstGeom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reqgergqergerg</a:t>
            </a:r>
            <a:endParaRPr b="0" lang="de-DE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81414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45040" y="3929040"/>
            <a:ext cx="81414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4504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71708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297600" y="14846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6050160" y="14846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545040" y="39290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3297600" y="39290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6050160" y="39290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545040" y="1484640"/>
            <a:ext cx="8141400" cy="46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81414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56200" y="548640"/>
            <a:ext cx="8141400" cy="400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4504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545040" y="1484640"/>
            <a:ext cx="8141400" cy="46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71708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545040" y="3929040"/>
            <a:ext cx="81414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81414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545040" y="3929040"/>
            <a:ext cx="81414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4504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71708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3297600" y="14846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6050160" y="14846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545040" y="39290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3297600" y="39290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6050160" y="39290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545040" y="1484640"/>
            <a:ext cx="8141400" cy="4680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81414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814140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556200" y="548640"/>
            <a:ext cx="8141400" cy="400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54504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71708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545040" y="3929040"/>
            <a:ext cx="81414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81414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545040" y="3929040"/>
            <a:ext cx="81414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54504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71708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297600" y="14846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050160" y="14846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545040" y="39290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33" name="PlaceHolder 6"/>
          <p:cNvSpPr>
            <a:spLocks noGrp="1"/>
          </p:cNvSpPr>
          <p:nvPr>
            <p:ph type="body"/>
          </p:nvPr>
        </p:nvSpPr>
        <p:spPr>
          <a:xfrm>
            <a:off x="3297600" y="39290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34" name="PlaceHolder 7"/>
          <p:cNvSpPr>
            <a:spLocks noGrp="1"/>
          </p:cNvSpPr>
          <p:nvPr>
            <p:ph type="body"/>
          </p:nvPr>
        </p:nvSpPr>
        <p:spPr>
          <a:xfrm>
            <a:off x="6050160" y="3929040"/>
            <a:ext cx="26211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556200" y="548640"/>
            <a:ext cx="8141400" cy="4009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4504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4680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717080" y="39290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54504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17080" y="1484640"/>
            <a:ext cx="397296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545040" y="3929040"/>
            <a:ext cx="814140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" descr="P:\Kunden\KGU\Bildmaterial\Gebäude\Gebäude Uniklinikum u. EWbau\Erweiterungsbau\Bilder frei für klinikinterne Zwecke 300dpi\EWbau_Ostseite_Landeplattform WernerHuthmacher 72dpi.jpg"/>
          <p:cNvPicPr/>
          <p:nvPr/>
        </p:nvPicPr>
        <p:blipFill>
          <a:blip r:embed="rId2"/>
          <a:srcRect l="0" t="0" r="0" b="5369"/>
          <a:stretch/>
        </p:blipFill>
        <p:spPr>
          <a:xfrm>
            <a:off x="5874840" y="3860280"/>
            <a:ext cx="3288600" cy="2091960"/>
          </a:xfrm>
          <a:prstGeom prst="rect">
            <a:avLst/>
          </a:prstGeom>
          <a:ln>
            <a:noFill/>
          </a:ln>
        </p:spPr>
      </p:pic>
      <p:pic>
        <p:nvPicPr>
          <p:cNvPr id="1" name="Picture 3" descr="P:\Kunden\KGU\Einzelprojekte\2012\Jahresbericht 2011\Inhalte, Lieferungen\Fotos\Gebäude\Titelbilder\Uniklinik_28062012_08.JPG"/>
          <p:cNvPicPr/>
          <p:nvPr/>
        </p:nvPicPr>
        <p:blipFill>
          <a:blip r:embed="rId3"/>
          <a:srcRect l="0" t="0" r="654" b="19091"/>
          <a:stretch/>
        </p:blipFill>
        <p:spPr>
          <a:xfrm>
            <a:off x="1865520" y="3822120"/>
            <a:ext cx="4208040" cy="2057400"/>
          </a:xfrm>
          <a:prstGeom prst="rect">
            <a:avLst/>
          </a:prstGeom>
          <a:ln>
            <a:noFill/>
          </a:ln>
        </p:spPr>
      </p:pic>
      <p:sp>
        <p:nvSpPr>
          <p:cNvPr id="2" name="Line 1"/>
          <p:cNvSpPr/>
          <p:nvPr/>
        </p:nvSpPr>
        <p:spPr>
          <a:xfrm flipH="1">
            <a:off x="0" y="1268280"/>
            <a:ext cx="9144000" cy="0"/>
          </a:xfrm>
          <a:prstGeom prst="line">
            <a:avLst/>
          </a:prstGeom>
          <a:ln w="19080">
            <a:solidFill>
              <a:srgbClr val="00618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83640" y="1484640"/>
            <a:ext cx="7772040" cy="146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2609640" y="6237360"/>
            <a:ext cx="3924360" cy="364680"/>
          </a:xfrm>
          <a:prstGeom prst="rect">
            <a:avLst/>
          </a:prstGeom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646464"/>
                </a:solidFill>
                <a:latin typeface="Arial"/>
              </a:rPr>
              <a:t>MDR Symposium 30.09.2020</a:t>
            </a:r>
            <a:endParaRPr b="0" lang="de-DE" sz="1600" spc="-1" strike="noStrike">
              <a:latin typeface="Times New Roman"/>
            </a:endParaRPr>
          </a:p>
        </p:txBody>
      </p:sp>
      <p:pic>
        <p:nvPicPr>
          <p:cNvPr id="5" name="Picture 6" descr="P:\Kunden\KGU\Einzelprojekte\2012\Jahresbericht 2011\Inhalte, Lieferungen\Fotos\Gebäude\komprimiert\UK3.jpg"/>
          <p:cNvPicPr/>
          <p:nvPr/>
        </p:nvPicPr>
        <p:blipFill>
          <a:blip r:embed="rId4"/>
          <a:srcRect l="5489" t="4855" r="0" b="20148"/>
          <a:stretch/>
        </p:blipFill>
        <p:spPr>
          <a:xfrm>
            <a:off x="0" y="3788280"/>
            <a:ext cx="1865160" cy="209124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3085560" y="7624800"/>
            <a:ext cx="2520000" cy="2376000"/>
          </a:xfrm>
          <a:prstGeom prst="rect">
            <a:avLst/>
          </a:prstGeom>
          <a:solidFill>
            <a:srgbClr val="eda72d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 Narrow"/>
              </a:rPr>
              <a:t>Corporate-Design-Farbe - orange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Arial Narrow"/>
              </a:rPr>
              <a:t>(Goethe-Univ.):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 Narrow"/>
              </a:rPr>
              <a:t>R = 237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Arial Narrow"/>
              </a:rPr>
              <a:t>G = 167</a:t>
            </a:r>
            <a:br/>
            <a:r>
              <a:rPr b="0" lang="de-DE" sz="1800" spc="-1" strike="noStrike">
                <a:solidFill>
                  <a:srgbClr val="000000"/>
                </a:solidFill>
                <a:latin typeface="Arial Narrow"/>
              </a:rPr>
              <a:t>B = 45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7" name="CustomShape 5"/>
          <p:cNvSpPr/>
          <p:nvPr/>
        </p:nvSpPr>
        <p:spPr>
          <a:xfrm>
            <a:off x="0" y="5807520"/>
            <a:ext cx="9143640" cy="144720"/>
          </a:xfrm>
          <a:prstGeom prst="rect">
            <a:avLst/>
          </a:prstGeom>
          <a:solidFill>
            <a:srgbClr val="00618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CustomShape 6"/>
          <p:cNvSpPr/>
          <p:nvPr/>
        </p:nvSpPr>
        <p:spPr>
          <a:xfrm>
            <a:off x="0" y="3716280"/>
            <a:ext cx="9143640" cy="143640"/>
          </a:xfrm>
          <a:prstGeom prst="rect">
            <a:avLst/>
          </a:prstGeom>
          <a:solidFill>
            <a:srgbClr val="00618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" name="Picture 2" descr="P:\Kunden\KGU\Basis-Material\Logos\KGU - Klinikum\Logos KGU\Logostudien 2012\Ausarbeitung final.jpg"/>
          <p:cNvPicPr/>
          <p:nvPr/>
        </p:nvPicPr>
        <p:blipFill>
          <a:blip r:embed="rId5"/>
          <a:srcRect l="18130" t="27491" r="22885" b="36882"/>
          <a:stretch/>
        </p:blipFill>
        <p:spPr>
          <a:xfrm>
            <a:off x="6166800" y="44640"/>
            <a:ext cx="2631960" cy="1123560"/>
          </a:xfrm>
          <a:prstGeom prst="rect">
            <a:avLst/>
          </a:prstGeom>
          <a:ln>
            <a:noFill/>
          </a:ln>
        </p:spPr>
      </p:pic>
      <p:sp>
        <p:nvSpPr>
          <p:cNvPr id="10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500" spc="-1" strike="noStrike">
                <a:solidFill>
                  <a:srgbClr val="005da8"/>
                </a:solidFill>
                <a:latin typeface="Arial"/>
              </a:rPr>
              <a:t>Format des Gliederungstextes durch Klicken bearbeiten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5da8"/>
                </a:solidFill>
                <a:latin typeface="Arial"/>
              </a:rPr>
              <a:t>Zweite Gliederungsebene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005da8"/>
                </a:solidFill>
                <a:latin typeface="Arial"/>
              </a:rPr>
              <a:t>Dritte Gliederungsebene</a:t>
            </a:r>
            <a:endParaRPr b="0" lang="de-DE" sz="1600" spc="-1" strike="noStrike">
              <a:solidFill>
                <a:srgbClr val="005da8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00" spc="-1" strike="noStrike">
                <a:solidFill>
                  <a:srgbClr val="005da8"/>
                </a:solidFill>
                <a:latin typeface="Arial"/>
              </a:rPr>
              <a:t>Vierte Gliederungsebene</a:t>
            </a:r>
            <a:endParaRPr b="0" lang="de-DE" sz="1600" spc="-1" strike="noStrike">
              <a:solidFill>
                <a:srgbClr val="005da8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5da8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5da8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5da8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45040" y="1268280"/>
            <a:ext cx="8152560" cy="86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CustomShape 2"/>
          <p:cNvSpPr/>
          <p:nvPr/>
        </p:nvSpPr>
        <p:spPr>
          <a:xfrm>
            <a:off x="1078200" y="0"/>
            <a:ext cx="347400" cy="539640"/>
          </a:xfrm>
          <a:prstGeom prst="rect">
            <a:avLst/>
          </a:prstGeom>
          <a:solidFill>
            <a:srgbClr val="00618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CustomShape 3"/>
          <p:cNvSpPr/>
          <p:nvPr/>
        </p:nvSpPr>
        <p:spPr>
          <a:xfrm>
            <a:off x="539640" y="6308640"/>
            <a:ext cx="8157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latin typeface="Arial"/>
              </a:rPr>
              <a:t>Dennis Kadioglu, Abishaa Vengadeswaran – Medical Informatics Group (MIG)</a:t>
            </a:r>
            <a:endParaRPr b="0" lang="de-DE" sz="11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545040" y="1484640"/>
            <a:ext cx="8141400" cy="468000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500" spc="-1" strike="noStrike">
                <a:solidFill>
                  <a:srgbClr val="4d4b46"/>
                </a:solidFill>
                <a:latin typeface="Arial"/>
              </a:rPr>
              <a:t>Textmasterformate durch Klicken bearbeiten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4d4b46"/>
                </a:solidFill>
                <a:latin typeface="Arial"/>
              </a:rPr>
              <a:t>Zweite Ebene</a:t>
            </a:r>
            <a:endParaRPr b="0" lang="de-DE" sz="2400" spc="-1" strike="noStrike">
              <a:solidFill>
                <a:srgbClr val="005da8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4d4b46"/>
                </a:solidFill>
                <a:latin typeface="Arial"/>
              </a:rPr>
              <a:t>Dritte Ebene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00" spc="-1" strike="noStrike">
                <a:solidFill>
                  <a:srgbClr val="4d4b46"/>
                </a:solidFill>
                <a:latin typeface="Arial"/>
              </a:rPr>
              <a:t>Vierte Ebene</a:t>
            </a:r>
            <a:endParaRPr b="0" lang="de-DE" sz="1600" spc="-1" strike="noStrike">
              <a:solidFill>
                <a:srgbClr val="005da8"/>
              </a:solidFill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4d4b46"/>
                </a:solidFill>
                <a:latin typeface="Arial"/>
              </a:rPr>
              <a:t>Fünfte Ebene</a:t>
            </a:r>
            <a:endParaRPr b="0" lang="de-DE" sz="1600" spc="-1" strike="noStrike">
              <a:solidFill>
                <a:srgbClr val="005da8"/>
              </a:solidFill>
              <a:latin typeface="Arial"/>
            </a:endParaRPr>
          </a:p>
        </p:txBody>
      </p:sp>
      <p:pic>
        <p:nvPicPr>
          <p:cNvPr id="52" name="Picture 3" descr="P:\Kunden\KGU\Einzelprojekte\2012\Jahresbericht 2011\Inhalte, Lieferungen\Fotos\Gebäude\Titelbilder\Uniklinik_28062012_08.JPG"/>
          <p:cNvPicPr/>
          <p:nvPr/>
        </p:nvPicPr>
        <p:blipFill>
          <a:blip r:embed="rId2"/>
          <a:srcRect l="0" t="14038" r="16882" b="17366"/>
          <a:stretch/>
        </p:blipFill>
        <p:spPr>
          <a:xfrm>
            <a:off x="0" y="0"/>
            <a:ext cx="1089360" cy="539640"/>
          </a:xfrm>
          <a:prstGeom prst="rect">
            <a:avLst/>
          </a:prstGeom>
          <a:ln>
            <a:noFill/>
          </a:ln>
        </p:spPr>
      </p:pic>
      <p:sp>
        <p:nvSpPr>
          <p:cNvPr id="53" name="Line 6"/>
          <p:cNvSpPr/>
          <p:nvPr/>
        </p:nvSpPr>
        <p:spPr>
          <a:xfrm flipH="1">
            <a:off x="0" y="542520"/>
            <a:ext cx="9144000" cy="0"/>
          </a:xfrm>
          <a:prstGeom prst="line">
            <a:avLst/>
          </a:prstGeom>
          <a:ln w="19080">
            <a:solidFill>
              <a:srgbClr val="00618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54" name="Picture 2" descr="P:\Kunden\KGU\Basis-Material\Logos\KGU - Klinikum\Logos KGU\Logostudien 2012\Ausarbeitung final.jpg"/>
          <p:cNvPicPr/>
          <p:nvPr/>
        </p:nvPicPr>
        <p:blipFill>
          <a:blip r:embed="rId3"/>
          <a:srcRect l="18129" t="27482" r="22890" b="41468"/>
          <a:stretch/>
        </p:blipFill>
        <p:spPr>
          <a:xfrm>
            <a:off x="7635600" y="54000"/>
            <a:ext cx="1160280" cy="431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45040" y="1268280"/>
            <a:ext cx="8152560" cy="86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2"/>
          <p:cNvSpPr/>
          <p:nvPr/>
        </p:nvSpPr>
        <p:spPr>
          <a:xfrm>
            <a:off x="1078200" y="0"/>
            <a:ext cx="347400" cy="539640"/>
          </a:xfrm>
          <a:prstGeom prst="rect">
            <a:avLst/>
          </a:prstGeom>
          <a:solidFill>
            <a:srgbClr val="00618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CustomShape 3"/>
          <p:cNvSpPr/>
          <p:nvPr/>
        </p:nvSpPr>
        <p:spPr>
          <a:xfrm>
            <a:off x="539640" y="6308640"/>
            <a:ext cx="81579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de-DE" sz="1100" spc="-1" strike="noStrike">
                <a:solidFill>
                  <a:srgbClr val="000000"/>
                </a:solidFill>
                <a:latin typeface="Arial"/>
              </a:rPr>
              <a:t>Dennis Kadioglu, Abishaa Vengadeswaran – Medical Informatics Group (MIG)</a:t>
            </a:r>
            <a:endParaRPr b="0" lang="de-DE" sz="1100" spc="-1" strike="noStrike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title"/>
          </p:nvPr>
        </p:nvSpPr>
        <p:spPr>
          <a:xfrm>
            <a:off x="556200" y="548640"/>
            <a:ext cx="8141400" cy="8647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545040" y="1484640"/>
            <a:ext cx="8141400" cy="468000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500" spc="-1" strike="noStrike">
                <a:solidFill>
                  <a:srgbClr val="4d4b46"/>
                </a:solidFill>
                <a:latin typeface="Arial"/>
              </a:rPr>
              <a:t>Textmasterformate durch Klicken bearbeiten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400" spc="-1" strike="noStrike">
                <a:solidFill>
                  <a:srgbClr val="4d4b46"/>
                </a:solidFill>
                <a:latin typeface="Arial"/>
              </a:rPr>
              <a:t>Zweite Ebene</a:t>
            </a:r>
            <a:endParaRPr b="0" lang="de-DE" sz="2400" spc="-1" strike="noStrike">
              <a:solidFill>
                <a:srgbClr val="005da8"/>
              </a:solidFill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4d4b46"/>
                </a:solidFill>
                <a:latin typeface="Arial"/>
              </a:rPr>
              <a:t>Dritte Ebene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600" spc="-1" strike="noStrike">
                <a:solidFill>
                  <a:srgbClr val="4d4b46"/>
                </a:solidFill>
                <a:latin typeface="Arial"/>
              </a:rPr>
              <a:t>Vierte Ebene</a:t>
            </a:r>
            <a:endParaRPr b="0" lang="de-DE" sz="1600" spc="-1" strike="noStrike">
              <a:solidFill>
                <a:srgbClr val="005da8"/>
              </a:solidFill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600" spc="-1" strike="noStrike">
                <a:solidFill>
                  <a:srgbClr val="4d4b46"/>
                </a:solidFill>
                <a:latin typeface="Arial"/>
              </a:rPr>
              <a:t>Fünfte Ebene</a:t>
            </a:r>
            <a:endParaRPr b="0" lang="de-DE" sz="1600" spc="-1" strike="noStrike">
              <a:solidFill>
                <a:srgbClr val="005da8"/>
              </a:solidFill>
              <a:latin typeface="Arial"/>
            </a:endParaRPr>
          </a:p>
        </p:txBody>
      </p:sp>
      <p:pic>
        <p:nvPicPr>
          <p:cNvPr id="96" name="Picture 3" descr="P:\Kunden\KGU\Einzelprojekte\2012\Jahresbericht 2011\Inhalte, Lieferungen\Fotos\Gebäude\Titelbilder\Uniklinik_28062012_08.JPG"/>
          <p:cNvPicPr/>
          <p:nvPr/>
        </p:nvPicPr>
        <p:blipFill>
          <a:blip r:embed="rId2"/>
          <a:srcRect l="0" t="14038" r="16882" b="17366"/>
          <a:stretch/>
        </p:blipFill>
        <p:spPr>
          <a:xfrm>
            <a:off x="0" y="0"/>
            <a:ext cx="1089360" cy="539640"/>
          </a:xfrm>
          <a:prstGeom prst="rect">
            <a:avLst/>
          </a:prstGeom>
          <a:ln>
            <a:noFill/>
          </a:ln>
        </p:spPr>
      </p:pic>
      <p:sp>
        <p:nvSpPr>
          <p:cNvPr id="97" name="Line 6"/>
          <p:cNvSpPr/>
          <p:nvPr/>
        </p:nvSpPr>
        <p:spPr>
          <a:xfrm flipH="1">
            <a:off x="0" y="542520"/>
            <a:ext cx="9144000" cy="0"/>
          </a:xfrm>
          <a:prstGeom prst="line">
            <a:avLst/>
          </a:prstGeom>
          <a:ln w="19080">
            <a:solidFill>
              <a:srgbClr val="00618f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Picture 2" descr="P:\Kunden\KGU\Basis-Material\Logos\KGU - Klinikum\Logos KGU\Logostudien 2012\Ausarbeitung final.jpg"/>
          <p:cNvPicPr/>
          <p:nvPr/>
        </p:nvPicPr>
        <p:blipFill>
          <a:blip r:embed="rId3"/>
          <a:srcRect l="18129" t="27482" r="22890" b="41468"/>
          <a:stretch/>
        </p:blipFill>
        <p:spPr>
          <a:xfrm>
            <a:off x="7635600" y="54000"/>
            <a:ext cx="1160280" cy="431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hyperlink" Target="https://bitbucket.org/medicalinformatics/workspace/projects/METADAT" TargetMode="External"/><Relationship Id="rId5" Type="http://schemas.openxmlformats.org/officeDocument/2006/relationships/slideLayout" Target="../slideLayouts/slideLayout25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slideLayout" Target="../slideLayouts/slideLayout25.xml"/><Relationship Id="rId1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slideLayout" Target="../slideLayouts/slideLayout25.xml"/><Relationship Id="rId10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683640" y="2031120"/>
            <a:ext cx="7772040" cy="14695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de-DE" sz="4000" spc="-1" strike="noStrike">
                <a:solidFill>
                  <a:srgbClr val="000000"/>
                </a:solidFill>
                <a:latin typeface="Arial"/>
              </a:rPr>
              <a:t>Erfahrungen der letzten Jahre mit Blick auf die Nutzer des Samply.MDR</a:t>
            </a:r>
            <a:endParaRPr b="0" lang="de-DE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187280" y="6237360"/>
            <a:ext cx="6769080" cy="3646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</a:pPr>
            <a:r>
              <a:rPr b="0" lang="de-DE" sz="1600" spc="-1" strike="noStrike">
                <a:solidFill>
                  <a:srgbClr val="646464"/>
                </a:solidFill>
                <a:latin typeface="Arial"/>
              </a:rPr>
              <a:t>Medical Informatics Group (MIG)</a:t>
            </a:r>
            <a:endParaRPr b="0" lang="de-DE" sz="1600" spc="-1" strike="noStrike">
              <a:latin typeface="Times New Roman"/>
            </a:endParaRPr>
          </a:p>
        </p:txBody>
      </p:sp>
    </p:spTree>
  </p:cSld>
  <p:transition spd="slow"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Features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Shape 2"/>
          <p:cNvSpPr txBox="1"/>
          <p:nvPr/>
        </p:nvSpPr>
        <p:spPr>
          <a:xfrm>
            <a:off x="545040" y="1484640"/>
            <a:ext cx="8141400" cy="468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Import von Datenelementen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Vereinfachter xml- und json- Import via REST-API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Staging-Bereich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Vermeidung Doppeldefinition der Datenelemente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Recommendation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  <p:transition spd="slow"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Features - Recommendation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" descr=""/>
          <p:cNvPicPr/>
          <p:nvPr/>
        </p:nvPicPr>
        <p:blipFill>
          <a:blip r:embed="rId1"/>
          <a:stretch/>
        </p:blipFill>
        <p:spPr>
          <a:xfrm>
            <a:off x="711360" y="1495440"/>
            <a:ext cx="4040640" cy="4552560"/>
          </a:xfrm>
          <a:prstGeom prst="rect">
            <a:avLst/>
          </a:prstGeom>
          <a:ln>
            <a:noFill/>
          </a:ln>
        </p:spPr>
      </p:pic>
      <p:pic>
        <p:nvPicPr>
          <p:cNvPr id="255" name="" descr=""/>
          <p:cNvPicPr/>
          <p:nvPr/>
        </p:nvPicPr>
        <p:blipFill>
          <a:blip r:embed="rId2"/>
          <a:stretch/>
        </p:blipFill>
        <p:spPr>
          <a:xfrm>
            <a:off x="4968000" y="2520000"/>
            <a:ext cx="3923280" cy="1912680"/>
          </a:xfrm>
          <a:prstGeom prst="rect">
            <a:avLst/>
          </a:prstGeom>
          <a:ln>
            <a:noFill/>
          </a:ln>
        </p:spPr>
      </p:pic>
      <p:pic>
        <p:nvPicPr>
          <p:cNvPr id="256" name="" descr=""/>
          <p:cNvPicPr/>
          <p:nvPr/>
        </p:nvPicPr>
        <p:blipFill>
          <a:blip r:embed="rId3"/>
          <a:stretch/>
        </p:blipFill>
        <p:spPr>
          <a:xfrm>
            <a:off x="707400" y="1495440"/>
            <a:ext cx="4116600" cy="46245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Features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Shape 2"/>
          <p:cNvSpPr txBox="1"/>
          <p:nvPr/>
        </p:nvSpPr>
        <p:spPr>
          <a:xfrm>
            <a:off x="545040" y="1484640"/>
            <a:ext cx="8141400" cy="468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Import von Datenelementen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Vereinfachter xml- und json- Import via REST-API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Staging-Bereich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Vermeidung Doppeldefinition der Datenelemente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Recommendation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Verlinkung von Datenelementen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Hinterlegung von Concept Associations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Hinterlegung von Mappings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  <p:transition spd="slow"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Features – Concept Association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TextShape 2"/>
          <p:cNvSpPr txBox="1"/>
          <p:nvPr/>
        </p:nvSpPr>
        <p:spPr>
          <a:xfrm>
            <a:off x="545040" y="1484640"/>
            <a:ext cx="8141400" cy="468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1"/>
          <a:stretch/>
        </p:blipFill>
        <p:spPr>
          <a:xfrm>
            <a:off x="1872000" y="1316160"/>
            <a:ext cx="4320000" cy="48891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Features – Mapping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545040" y="1484640"/>
            <a:ext cx="8141400" cy="468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pic>
        <p:nvPicPr>
          <p:cNvPr id="264" name="" descr=""/>
          <p:cNvPicPr/>
          <p:nvPr/>
        </p:nvPicPr>
        <p:blipFill>
          <a:blip r:embed="rId1"/>
          <a:stretch/>
        </p:blipFill>
        <p:spPr>
          <a:xfrm>
            <a:off x="240120" y="1368000"/>
            <a:ext cx="8543880" cy="470664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Features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TextShape 2"/>
          <p:cNvSpPr txBox="1"/>
          <p:nvPr/>
        </p:nvSpPr>
        <p:spPr>
          <a:xfrm>
            <a:off x="545040" y="1484640"/>
            <a:ext cx="8141400" cy="468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Import von Datenelementen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Vereinfachter xml- und json- Import via REST-API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Staging-Bereich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Vermeidung Doppeldefinition der Datenelemente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Recommendation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Verlinkung von Datenelementen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Hinterlegung von Concept Association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Hinterlegung von Mappings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  <p:transition spd="slow"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Ausblick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Shape 2"/>
          <p:cNvSpPr txBox="1"/>
          <p:nvPr/>
        </p:nvSpPr>
        <p:spPr>
          <a:xfrm>
            <a:off x="545040" y="1484640"/>
            <a:ext cx="8141400" cy="468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spcBef>
                <a:spcPts val="1417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ISO – Auflockerung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Datenelementhinterlegung ohne Validation erlauben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984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  <a:ea typeface="Noto Sans CJK SC"/>
              </a:rPr>
              <a:t>Trennung von Backend und User Interface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984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  <a:ea typeface="Noto Sans CJK SC"/>
              </a:rPr>
              <a:t>Usability Evaluation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  <a:ea typeface="Noto Sans CJK SC"/>
              </a:rPr>
              <a:t>Schwachstellenanalyse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  <a:ea typeface="Noto Sans CJK SC"/>
              </a:rPr>
              <a:t>Verbesserung der Oberfläche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269" name="TextShape 3"/>
          <p:cNvSpPr txBox="1"/>
          <p:nvPr/>
        </p:nvSpPr>
        <p:spPr>
          <a:xfrm>
            <a:off x="2088000" y="5327640"/>
            <a:ext cx="6120000" cy="82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de-DE" sz="2600" spc="-1" strike="noStrike">
                <a:latin typeface="Arial"/>
              </a:rPr>
              <a:t>Nutzung des Samply.MDRs von unterschiedlichen Nutzergruppen </a:t>
            </a:r>
            <a:endParaRPr b="0" lang="de-DE" sz="2600" spc="-1" strike="noStrike">
              <a:latin typeface="Arial"/>
            </a:endParaRPr>
          </a:p>
        </p:txBody>
      </p:sp>
      <p:sp>
        <p:nvSpPr>
          <p:cNvPr id="270" name="CustomShape 4"/>
          <p:cNvSpPr/>
          <p:nvPr/>
        </p:nvSpPr>
        <p:spPr>
          <a:xfrm>
            <a:off x="720000" y="5364000"/>
            <a:ext cx="1224000" cy="720000"/>
          </a:xfrm>
          <a:custGeom>
            <a:avLst/>
            <a:gdLst/>
            <a:ahLst/>
            <a:rect l="0" t="0" r="r" b="b"/>
            <a:pathLst>
              <a:path w="3402" h="2002">
                <a:moveTo>
                  <a:pt x="0" y="582"/>
                </a:moveTo>
                <a:lnTo>
                  <a:pt x="2140" y="582"/>
                </a:lnTo>
                <a:lnTo>
                  <a:pt x="2140" y="0"/>
                </a:lnTo>
                <a:lnTo>
                  <a:pt x="3401" y="1000"/>
                </a:lnTo>
                <a:lnTo>
                  <a:pt x="2140" y="2001"/>
                </a:lnTo>
                <a:lnTo>
                  <a:pt x="2140" y="1418"/>
                </a:lnTo>
                <a:lnTo>
                  <a:pt x="0" y="1418"/>
                </a:lnTo>
                <a:lnTo>
                  <a:pt x="0" y="582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1" lang="de-DE" sz="1800" spc="-1" strike="noStrike">
                <a:solidFill>
                  <a:srgbClr val="ffffff"/>
                </a:solidFill>
                <a:latin typeface="Arial"/>
              </a:rPr>
              <a:t>ZIEL</a:t>
            </a:r>
            <a:endParaRPr b="1" lang="de-D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 spd="slow">
    <p:fade/>
  </p:transition>
  <p:timing>
    <p:tnLst>
      <p:par>
        <p:cTn id="71" dur="indefinite" restart="never" nodeType="tmRoot">
          <p:childTnLst>
            <p:seq>
              <p:cTn id="72" dur="indefinite" nodeType="mainSeq">
                <p:childTnLst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7" dur="1000"/>
                                        <p:tgtEl>
                                          <p:spTgt spid="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0" dur="1000"/>
                                        <p:tgtEl>
                                          <p:spTgt spid="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5" dur="1000"/>
                                        <p:tgtEl>
                                          <p:spTgt spid="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0" dur="1000"/>
                                        <p:tgtEl>
                                          <p:spTgt spid="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1000"/>
                                        <p:tgtEl>
                                          <p:spTgt spid="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545040" y="864000"/>
            <a:ext cx="8141400" cy="5300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algn="ctr">
              <a:lnSpc>
                <a:spcPct val="100000"/>
              </a:lnSpc>
              <a:spcBef>
                <a:spcPts val="879"/>
              </a:spcBef>
            </a:pPr>
            <a:r>
              <a:rPr b="0" lang="de-DE" sz="4400" spc="-1" strike="noStrike">
                <a:solidFill>
                  <a:srgbClr val="5d7f93"/>
                </a:solidFill>
                <a:latin typeface="Arial"/>
              </a:rPr>
              <a:t>Vielen Dank für Ihre Aufmerksamkeit</a:t>
            </a:r>
            <a:endParaRPr b="0" lang="de-DE" sz="44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879"/>
              </a:spcBef>
            </a:pPr>
            <a:endParaRPr b="0" lang="de-DE" sz="44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</a:rPr>
              <a:t>Dennis Kadioglu</a:t>
            </a: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</a:rPr>
              <a:t>Abishaa Vengadeswaran</a:t>
            </a: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</a:rPr>
              <a:t>Michael Folz</a:t>
            </a:r>
            <a:r>
              <a:rPr b="1" lang="de-DE" sz="1800" spc="-1" strike="noStrike">
                <a:solidFill>
                  <a:srgbClr val="4d4b46"/>
                </a:solidFill>
                <a:latin typeface="Arial"/>
              </a:rPr>
              <a:t>	</a:t>
            </a:r>
            <a:r>
              <a:rPr b="1" lang="de-DE" sz="1800" spc="-1" strike="noStrike">
                <a:solidFill>
                  <a:srgbClr val="4d4b46"/>
                </a:solidFill>
                <a:latin typeface="Arial"/>
              </a:rPr>
              <a:t>	</a:t>
            </a:r>
            <a:r>
              <a:rPr b="1" lang="de-DE" sz="1800" spc="-1" strike="noStrike">
                <a:solidFill>
                  <a:srgbClr val="4d4b46"/>
                </a:solidFill>
                <a:latin typeface="Arial"/>
              </a:rPr>
              <a:t>	</a:t>
            </a:r>
            <a:r>
              <a:rPr b="1" lang="de-DE" sz="1800" spc="-1" strike="noStrike">
                <a:solidFill>
                  <a:srgbClr val="4d4b46"/>
                </a:solidFill>
                <a:latin typeface="Arial"/>
              </a:rPr>
              <a:t>	</a:t>
            </a: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rgbClr val="4d4b46"/>
                </a:solidFill>
                <a:latin typeface="Arial"/>
              </a:rPr>
              <a:t> </a:t>
            </a: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de-DE" sz="1800" spc="-1" strike="noStrike">
              <a:solidFill>
                <a:srgbClr val="005da8"/>
              </a:solidFill>
              <a:latin typeface="Arial"/>
            </a:endParaRPr>
          </a:p>
        </p:txBody>
      </p:sp>
      <p:sp>
        <p:nvSpPr>
          <p:cNvPr id="272" name="TextShape 2"/>
          <p:cNvSpPr txBox="1"/>
          <p:nvPr/>
        </p:nvSpPr>
        <p:spPr>
          <a:xfrm>
            <a:off x="0" y="0"/>
            <a:ext cx="360" cy="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5040000" y="3960000"/>
            <a:ext cx="3727800" cy="1653480"/>
          </a:xfrm>
          <a:prstGeom prst="rect">
            <a:avLst/>
          </a:prstGeom>
          <a:ln>
            <a:noFill/>
          </a:ln>
        </p:spPr>
      </p:pic>
      <p:sp>
        <p:nvSpPr>
          <p:cNvPr id="274" name="TextShape 3"/>
          <p:cNvSpPr txBox="1"/>
          <p:nvPr/>
        </p:nvSpPr>
        <p:spPr>
          <a:xfrm>
            <a:off x="545040" y="4248000"/>
            <a:ext cx="5142960" cy="2110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1" lang="de-DE" sz="1800" spc="-1" strike="noStrike">
                <a:solidFill>
                  <a:srgbClr val="000000"/>
                </a:solidFill>
                <a:latin typeface="Arial"/>
              </a:rPr>
              <a:t>Universitätsklinikum Frankfurt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Medical Informatics Group (MIG)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Theodor-Stern-Kai 7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60590 Frankfurt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b="0" lang="fr-FR" sz="1800" spc="-1" strike="noStrike">
                <a:solidFill>
                  <a:srgbClr val="000000"/>
                </a:solidFill>
                <a:latin typeface="Arial"/>
              </a:rPr>
              <a:t>E-Mail:    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</a:rPr>
              <a:t>vengadeswaran@med.uni-frankfurt.de</a:t>
            </a:r>
            <a:endParaRPr b="0" lang="de-DE" sz="1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Agenda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545040" y="1484640"/>
            <a:ext cx="8141400" cy="468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Einführung Samply.MDR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Einsatzgebiete des Samply.MDRs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Features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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Ausblick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  <p:transition spd="slow"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Einführung Samply.MDR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2426040" y="1472760"/>
            <a:ext cx="1969920" cy="72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Grafik 9_1" descr=""/>
          <p:cNvPicPr/>
          <p:nvPr/>
        </p:nvPicPr>
        <p:blipFill>
          <a:blip r:embed="rId1"/>
          <a:srcRect l="0" t="13279" r="0" b="15220"/>
          <a:stretch/>
        </p:blipFill>
        <p:spPr>
          <a:xfrm rot="612600">
            <a:off x="6818400" y="801360"/>
            <a:ext cx="1784520" cy="57528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2"/>
          <a:srcRect l="5285" t="0" r="4833" b="11812"/>
          <a:stretch/>
        </p:blipFill>
        <p:spPr>
          <a:xfrm rot="21587400">
            <a:off x="6059880" y="2488320"/>
            <a:ext cx="2512080" cy="2331000"/>
          </a:xfrm>
          <a:prstGeom prst="rect">
            <a:avLst/>
          </a:prstGeom>
          <a:ln>
            <a:noFill/>
          </a:ln>
        </p:spPr>
      </p:pic>
      <p:pic>
        <p:nvPicPr>
          <p:cNvPr id="149" name="Grafik 10_1" descr=""/>
          <p:cNvPicPr/>
          <p:nvPr/>
        </p:nvPicPr>
        <p:blipFill>
          <a:blip r:embed="rId3"/>
          <a:srcRect l="0" t="6769" r="0" b="0"/>
          <a:stretch/>
        </p:blipFill>
        <p:spPr>
          <a:xfrm>
            <a:off x="304200" y="2448000"/>
            <a:ext cx="1927800" cy="1944000"/>
          </a:xfrm>
          <a:prstGeom prst="rect">
            <a:avLst/>
          </a:prstGeom>
          <a:ln>
            <a:noFill/>
          </a:ln>
        </p:spPr>
      </p:pic>
      <p:grpSp>
        <p:nvGrpSpPr>
          <p:cNvPr id="150" name="Group 3"/>
          <p:cNvGrpSpPr/>
          <p:nvPr/>
        </p:nvGrpSpPr>
        <p:grpSpPr>
          <a:xfrm>
            <a:off x="1800000" y="1368000"/>
            <a:ext cx="5280480" cy="1277280"/>
            <a:chOff x="1800000" y="1368000"/>
            <a:chExt cx="5280480" cy="1277280"/>
          </a:xfrm>
        </p:grpSpPr>
        <p:sp>
          <p:nvSpPr>
            <p:cNvPr id="151" name="CustomShape 4"/>
            <p:cNvSpPr/>
            <p:nvPr/>
          </p:nvSpPr>
          <p:spPr>
            <a:xfrm>
              <a:off x="1800000" y="1919160"/>
              <a:ext cx="5280480" cy="726120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d0d8e7"/>
            </a:solidFill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CustomShape 5"/>
            <p:cNvSpPr/>
            <p:nvPr/>
          </p:nvSpPr>
          <p:spPr>
            <a:xfrm>
              <a:off x="1800000" y="1374120"/>
              <a:ext cx="1969920" cy="72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85040" rIns="185040" tIns="185040" bIns="185040" anchor="b">
              <a:noAutofit/>
            </a:bodyPr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b="0" lang="de-DE" sz="2600" spc="-1" strike="noStrike">
                  <a:solidFill>
                    <a:srgbClr val="4d4b46"/>
                  </a:solidFill>
                  <a:latin typeface="Arial"/>
                  <a:ea typeface="DejaVu Sans"/>
                </a:rPr>
                <a:t>2011</a:t>
              </a:r>
              <a:endParaRPr b="0" lang="de-DE" sz="2600" spc="-1" strike="noStrike">
                <a:latin typeface="Arial"/>
              </a:endParaRPr>
            </a:p>
          </p:txBody>
        </p:sp>
        <p:sp>
          <p:nvSpPr>
            <p:cNvPr id="153" name="CustomShape 6"/>
            <p:cNvSpPr/>
            <p:nvPr/>
          </p:nvSpPr>
          <p:spPr>
            <a:xfrm>
              <a:off x="2791080" y="2191680"/>
              <a:ext cx="181080" cy="18108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CustomShape 7"/>
            <p:cNvSpPr/>
            <p:nvPr/>
          </p:nvSpPr>
          <p:spPr>
            <a:xfrm>
              <a:off x="4848480" y="1368000"/>
              <a:ext cx="1969920" cy="72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85040" rIns="185040" tIns="185040" bIns="185040">
              <a:noAutofit/>
            </a:bodyPr>
            <a:p>
              <a:pPr algn="ctr">
                <a:lnSpc>
                  <a:spcPct val="90000"/>
                </a:lnSpc>
                <a:spcAft>
                  <a:spcPts val="910"/>
                </a:spcAft>
              </a:pPr>
              <a:r>
                <a:rPr b="0" lang="de-DE" sz="2600" spc="-1" strike="noStrike">
                  <a:solidFill>
                    <a:srgbClr val="4d4b46"/>
                  </a:solidFill>
                  <a:latin typeface="Arial"/>
                  <a:ea typeface="DejaVu Sans"/>
                </a:rPr>
                <a:t>heute</a:t>
              </a:r>
              <a:endParaRPr b="0" lang="de-DE" sz="2600" spc="-1" strike="noStrike">
                <a:latin typeface="Arial"/>
              </a:endParaRPr>
            </a:p>
          </p:txBody>
        </p:sp>
        <p:sp>
          <p:nvSpPr>
            <p:cNvPr id="155" name="CustomShape 8"/>
            <p:cNvSpPr/>
            <p:nvPr/>
          </p:nvSpPr>
          <p:spPr>
            <a:xfrm>
              <a:off x="5856480" y="2201040"/>
              <a:ext cx="181080" cy="18108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9"/>
            <p:cNvSpPr/>
            <p:nvPr/>
          </p:nvSpPr>
          <p:spPr>
            <a:xfrm>
              <a:off x="4307400" y="2201040"/>
              <a:ext cx="181080" cy="181080"/>
            </a:xfrm>
            <a:prstGeom prst="ellipse">
              <a:avLst/>
            </a:prstGeom>
            <a:solidFill>
              <a:srgbClr val="4f81bd"/>
            </a:solidFill>
            <a:ln w="255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7" name="TextShape 10"/>
          <p:cNvSpPr txBox="1"/>
          <p:nvPr/>
        </p:nvSpPr>
        <p:spPr>
          <a:xfrm>
            <a:off x="576000" y="4752000"/>
            <a:ext cx="8064000" cy="1296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OpenSource: </a:t>
            </a:r>
            <a:r>
              <a:rPr b="0" lang="de-DE" sz="1800" spc="-1" strike="noStrike">
                <a:latin typeface="arial"/>
                <a:hlinkClick r:id="rId4"/>
              </a:rPr>
              <a:t>https://bitbucket.org/medicalinformatics/workspace/projects/METADAT</a:t>
            </a:r>
            <a:r>
              <a:rPr b="0" lang="de-DE" sz="1800" spc="-1" strike="noStrike">
                <a:latin typeface="arial"/>
              </a:rPr>
              <a:t>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Ursprüngliche Idee: Metadatenaustausch von Biomaterialien (Sample)</a:t>
            </a:r>
            <a:endParaRPr b="0" lang="de-DE" sz="1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Einsatzgebiete des MDRs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Grafik 3" descr=""/>
          <p:cNvPicPr/>
          <p:nvPr/>
        </p:nvPicPr>
        <p:blipFill>
          <a:blip r:embed="rId1"/>
          <a:stretch/>
        </p:blipFill>
        <p:spPr>
          <a:xfrm>
            <a:off x="662760" y="1973160"/>
            <a:ext cx="2073240" cy="1050840"/>
          </a:xfrm>
          <a:prstGeom prst="rect">
            <a:avLst/>
          </a:prstGeom>
          <a:ln>
            <a:noFill/>
          </a:ln>
        </p:spPr>
      </p:pic>
      <p:pic>
        <p:nvPicPr>
          <p:cNvPr id="160" name="Grafik 4" descr=""/>
          <p:cNvPicPr/>
          <p:nvPr/>
        </p:nvPicPr>
        <p:blipFill>
          <a:blip r:embed="rId2"/>
          <a:stretch/>
        </p:blipFill>
        <p:spPr>
          <a:xfrm>
            <a:off x="2376000" y="3456000"/>
            <a:ext cx="2777040" cy="904680"/>
          </a:xfrm>
          <a:prstGeom prst="rect">
            <a:avLst/>
          </a:prstGeom>
          <a:ln>
            <a:noFill/>
          </a:ln>
        </p:spPr>
      </p:pic>
      <p:pic>
        <p:nvPicPr>
          <p:cNvPr id="161" name="Grafik 5" descr=""/>
          <p:cNvPicPr/>
          <p:nvPr/>
        </p:nvPicPr>
        <p:blipFill>
          <a:blip r:embed="rId3"/>
          <a:srcRect l="0" t="0" r="0" b="18478"/>
          <a:stretch/>
        </p:blipFill>
        <p:spPr>
          <a:xfrm>
            <a:off x="6480000" y="3096000"/>
            <a:ext cx="2075760" cy="558360"/>
          </a:xfrm>
          <a:prstGeom prst="rect">
            <a:avLst/>
          </a:prstGeom>
          <a:ln>
            <a:noFill/>
          </a:ln>
        </p:spPr>
      </p:pic>
      <p:pic>
        <p:nvPicPr>
          <p:cNvPr id="162" name="Grafik 8" descr=""/>
          <p:cNvPicPr/>
          <p:nvPr/>
        </p:nvPicPr>
        <p:blipFill>
          <a:blip r:embed="rId4"/>
          <a:stretch/>
        </p:blipFill>
        <p:spPr>
          <a:xfrm>
            <a:off x="5472000" y="4851360"/>
            <a:ext cx="2018160" cy="764640"/>
          </a:xfrm>
          <a:prstGeom prst="rect">
            <a:avLst/>
          </a:prstGeom>
          <a:ln>
            <a:noFill/>
          </a:ln>
        </p:spPr>
      </p:pic>
      <p:pic>
        <p:nvPicPr>
          <p:cNvPr id="163" name="" descr=""/>
          <p:cNvPicPr/>
          <p:nvPr/>
        </p:nvPicPr>
        <p:blipFill>
          <a:blip r:embed="rId5"/>
          <a:stretch/>
        </p:blipFill>
        <p:spPr>
          <a:xfrm>
            <a:off x="792000" y="4685040"/>
            <a:ext cx="2052000" cy="114696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6"/>
          <a:srcRect l="85487" t="0" r="3042" b="0"/>
          <a:stretch/>
        </p:blipFill>
        <p:spPr>
          <a:xfrm>
            <a:off x="4248000" y="1804680"/>
            <a:ext cx="1440000" cy="8593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" descr=""/>
          <p:cNvPicPr/>
          <p:nvPr/>
        </p:nvPicPr>
        <p:blipFill>
          <a:blip r:embed="rId1"/>
          <a:stretch/>
        </p:blipFill>
        <p:spPr>
          <a:xfrm>
            <a:off x="360000" y="2311200"/>
            <a:ext cx="1728000" cy="1710720"/>
          </a:xfrm>
          <a:prstGeom prst="rect">
            <a:avLst/>
          </a:prstGeom>
          <a:ln>
            <a:noFill/>
          </a:ln>
        </p:spPr>
      </p:pic>
      <p:pic>
        <p:nvPicPr>
          <p:cNvPr id="166" name="Inhaltsplatzhalter 3_0" descr=""/>
          <p:cNvPicPr/>
          <p:nvPr/>
        </p:nvPicPr>
        <p:blipFill>
          <a:blip r:embed="rId2"/>
          <a:stretch/>
        </p:blipFill>
        <p:spPr>
          <a:xfrm>
            <a:off x="3060000" y="2304000"/>
            <a:ext cx="2988000" cy="1656000"/>
          </a:xfrm>
          <a:prstGeom prst="rect">
            <a:avLst/>
          </a:prstGeom>
          <a:ln w="9360"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3997440" y="2456640"/>
            <a:ext cx="546840" cy="301680"/>
          </a:xfrm>
          <a:prstGeom prst="rect">
            <a:avLst/>
          </a:prstGeom>
          <a:noFill/>
          <a:ln w="29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68" name="" descr=""/>
          <p:cNvPicPr/>
          <p:nvPr/>
        </p:nvPicPr>
        <p:blipFill>
          <a:blip r:embed="rId3"/>
          <a:stretch/>
        </p:blipFill>
        <p:spPr>
          <a:xfrm>
            <a:off x="6492600" y="2232000"/>
            <a:ext cx="2291400" cy="1728000"/>
          </a:xfrm>
          <a:prstGeom prst="rect">
            <a:avLst/>
          </a:prstGeom>
          <a:ln>
            <a:noFill/>
          </a:ln>
        </p:spPr>
      </p:pic>
      <p:pic>
        <p:nvPicPr>
          <p:cNvPr id="169" name="Grafik 5_0" descr=""/>
          <p:cNvPicPr/>
          <p:nvPr/>
        </p:nvPicPr>
        <p:blipFill>
          <a:blip r:embed="rId4"/>
          <a:srcRect l="0" t="0" r="0" b="18478"/>
          <a:stretch/>
        </p:blipFill>
        <p:spPr>
          <a:xfrm>
            <a:off x="360000" y="1421640"/>
            <a:ext cx="2075760" cy="558360"/>
          </a:xfrm>
          <a:prstGeom prst="rect">
            <a:avLst/>
          </a:prstGeom>
          <a:ln>
            <a:noFill/>
          </a:ln>
        </p:spPr>
      </p:pic>
      <p:pic>
        <p:nvPicPr>
          <p:cNvPr id="170" name="Grafik 3_0" descr=""/>
          <p:cNvPicPr/>
          <p:nvPr/>
        </p:nvPicPr>
        <p:blipFill>
          <a:blip r:embed="rId5"/>
          <a:stretch/>
        </p:blipFill>
        <p:spPr>
          <a:xfrm>
            <a:off x="3786840" y="1404000"/>
            <a:ext cx="1505160" cy="76284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6"/>
          <a:srcRect l="85487" t="0" r="3042" b="0"/>
          <a:stretch/>
        </p:blipFill>
        <p:spPr>
          <a:xfrm>
            <a:off x="7236000" y="1431000"/>
            <a:ext cx="936000" cy="559080"/>
          </a:xfrm>
          <a:prstGeom prst="rect">
            <a:avLst/>
          </a:prstGeom>
          <a:ln>
            <a:noFill/>
          </a:ln>
        </p:spPr>
      </p:pic>
      <p:sp>
        <p:nvSpPr>
          <p:cNvPr id="172" name="TextShape 2"/>
          <p:cNvSpPr txBox="1"/>
          <p:nvPr/>
        </p:nvSpPr>
        <p:spPr>
          <a:xfrm>
            <a:off x="216000" y="4277880"/>
            <a:ext cx="2232000" cy="75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IT-Verantwortliche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MDR-Entwickler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3" name="TextShape 3"/>
          <p:cNvSpPr txBox="1"/>
          <p:nvPr/>
        </p:nvSpPr>
        <p:spPr>
          <a:xfrm>
            <a:off x="3420000" y="4277880"/>
            <a:ext cx="2232000" cy="690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IT-Mitarbeiter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Kliniker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74" name="TextShape 4"/>
          <p:cNvSpPr txBox="1"/>
          <p:nvPr/>
        </p:nvSpPr>
        <p:spPr>
          <a:xfrm>
            <a:off x="6588000" y="4277880"/>
            <a:ext cx="2232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Kliniker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Unterstützend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IT-Mitarbeiter</a:t>
            </a:r>
            <a:endParaRPr b="0" lang="de-DE" sz="1800" spc="-1" strike="noStrike">
              <a:latin typeface="Arial"/>
            </a:endParaRPr>
          </a:p>
        </p:txBody>
      </p:sp>
      <p:grpSp>
        <p:nvGrpSpPr>
          <p:cNvPr id="175" name="Group 5"/>
          <p:cNvGrpSpPr/>
          <p:nvPr/>
        </p:nvGrpSpPr>
        <p:grpSpPr>
          <a:xfrm>
            <a:off x="323640" y="5078520"/>
            <a:ext cx="8568360" cy="1113840"/>
            <a:chOff x="323640" y="5078520"/>
            <a:chExt cx="8568360" cy="1113840"/>
          </a:xfrm>
        </p:grpSpPr>
        <p:grpSp>
          <p:nvGrpSpPr>
            <p:cNvPr id="176" name="Group 6"/>
            <p:cNvGrpSpPr/>
            <p:nvPr/>
          </p:nvGrpSpPr>
          <p:grpSpPr>
            <a:xfrm>
              <a:off x="323640" y="5472000"/>
              <a:ext cx="8568360" cy="720360"/>
              <a:chOff x="323640" y="5472000"/>
              <a:chExt cx="8568360" cy="720360"/>
            </a:xfrm>
          </p:grpSpPr>
          <p:sp>
            <p:nvSpPr>
              <p:cNvPr id="177" name="CustomShape 7"/>
              <p:cNvSpPr/>
              <p:nvPr/>
            </p:nvSpPr>
            <p:spPr>
              <a:xfrm>
                <a:off x="323640" y="547200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Beginn des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Projektes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78" name="CustomShape 8"/>
              <p:cNvSpPr/>
              <p:nvPr/>
            </p:nvSpPr>
            <p:spPr>
              <a:xfrm>
                <a:off x="2339640" y="547200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  <a:ea typeface="Georgia"/>
                  </a:rPr>
                  <a:t>Excel Tabelle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  <a:ea typeface="Georgia"/>
                  </a:rPr>
                  <a:t>mit Daten-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  <a:ea typeface="Georgia"/>
                  </a:rPr>
                  <a:t>elementen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79" name="CustomShape 9"/>
              <p:cNvSpPr/>
              <p:nvPr/>
            </p:nvSpPr>
            <p:spPr>
              <a:xfrm>
                <a:off x="4355640" y="547200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Eingabe der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Datenelemente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in das MDR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0" name="CustomShape 10"/>
              <p:cNvSpPr/>
              <p:nvPr/>
            </p:nvSpPr>
            <p:spPr>
              <a:xfrm>
                <a:off x="6335640" y="547200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Erstellung der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Formulare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81" name="CustomShape 11"/>
              <p:cNvSpPr/>
              <p:nvPr/>
            </p:nvSpPr>
            <p:spPr>
              <a:xfrm>
                <a:off x="1763640" y="568800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2" name="CustomShape 12"/>
              <p:cNvSpPr/>
              <p:nvPr/>
            </p:nvSpPr>
            <p:spPr>
              <a:xfrm>
                <a:off x="3779640" y="568800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3" name="CustomShape 13"/>
              <p:cNvSpPr/>
              <p:nvPr/>
            </p:nvSpPr>
            <p:spPr>
              <a:xfrm>
                <a:off x="5760000" y="568836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4" name="CustomShape 14"/>
              <p:cNvSpPr/>
              <p:nvPr/>
            </p:nvSpPr>
            <p:spPr>
              <a:xfrm>
                <a:off x="7812360" y="568872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5" name="CustomShape 15"/>
              <p:cNvSpPr/>
              <p:nvPr/>
            </p:nvSpPr>
            <p:spPr>
              <a:xfrm>
                <a:off x="8387640" y="6048000"/>
                <a:ext cx="144000" cy="144000"/>
              </a:xfrm>
              <a:prstGeom prst="ellipse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6" name="CustomShape 16"/>
              <p:cNvSpPr/>
              <p:nvPr/>
            </p:nvSpPr>
            <p:spPr>
              <a:xfrm>
                <a:off x="8568000" y="6048360"/>
                <a:ext cx="144000" cy="144000"/>
              </a:xfrm>
              <a:prstGeom prst="ellipse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87" name="CustomShape 17"/>
              <p:cNvSpPr/>
              <p:nvPr/>
            </p:nvSpPr>
            <p:spPr>
              <a:xfrm>
                <a:off x="8748000" y="6048360"/>
                <a:ext cx="144000" cy="144000"/>
              </a:xfrm>
              <a:prstGeom prst="ellipse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188" name="" descr=""/>
            <p:cNvPicPr/>
            <p:nvPr/>
          </p:nvPicPr>
          <p:blipFill>
            <a:blip r:embed="rId7"/>
            <a:stretch/>
          </p:blipFill>
          <p:spPr>
            <a:xfrm>
              <a:off x="3436200" y="5078520"/>
              <a:ext cx="537480" cy="537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9" name="" descr=""/>
            <p:cNvPicPr/>
            <p:nvPr/>
          </p:nvPicPr>
          <p:blipFill>
            <a:blip r:embed="rId8"/>
            <a:stretch/>
          </p:blipFill>
          <p:spPr>
            <a:xfrm>
              <a:off x="5380200" y="5078520"/>
              <a:ext cx="537480" cy="53748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0" name="TextShape 18"/>
          <p:cNvSpPr txBox="1"/>
          <p:nvPr/>
        </p:nvSpPr>
        <p:spPr>
          <a:xfrm>
            <a:off x="55656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Einsatzgebiete des MDRs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1" name="Group 19"/>
          <p:cNvGrpSpPr/>
          <p:nvPr/>
        </p:nvGrpSpPr>
        <p:grpSpPr>
          <a:xfrm>
            <a:off x="316800" y="5086440"/>
            <a:ext cx="8568360" cy="1188720"/>
            <a:chOff x="316800" y="5086440"/>
            <a:chExt cx="8568360" cy="1188720"/>
          </a:xfrm>
        </p:grpSpPr>
        <p:grpSp>
          <p:nvGrpSpPr>
            <p:cNvPr id="192" name="Group 20"/>
            <p:cNvGrpSpPr/>
            <p:nvPr/>
          </p:nvGrpSpPr>
          <p:grpSpPr>
            <a:xfrm>
              <a:off x="316800" y="5335560"/>
              <a:ext cx="8568360" cy="939600"/>
              <a:chOff x="316800" y="5335560"/>
              <a:chExt cx="8568360" cy="939600"/>
            </a:xfrm>
          </p:grpSpPr>
          <p:sp>
            <p:nvSpPr>
              <p:cNvPr id="193" name="CustomShape 21"/>
              <p:cNvSpPr/>
              <p:nvPr/>
            </p:nvSpPr>
            <p:spPr>
              <a:xfrm>
                <a:off x="316800" y="547956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Beginn des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Projektes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94" name="CustomShape 22"/>
              <p:cNvSpPr/>
              <p:nvPr/>
            </p:nvSpPr>
            <p:spPr>
              <a:xfrm>
                <a:off x="2332800" y="547956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  <a:ea typeface="Georgia"/>
                  </a:rPr>
                  <a:t>Excel Tabelle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  <a:ea typeface="Georgia"/>
                  </a:rPr>
                  <a:t>mit Daten-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  <a:ea typeface="Georgia"/>
                  </a:rPr>
                  <a:t>elementen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95" name="CustomShape 23"/>
              <p:cNvSpPr/>
              <p:nvPr/>
            </p:nvSpPr>
            <p:spPr>
              <a:xfrm>
                <a:off x="4348800" y="547956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Eingabe der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Datenelemente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in das MDR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96" name="CustomShape 24"/>
              <p:cNvSpPr/>
              <p:nvPr/>
            </p:nvSpPr>
            <p:spPr>
              <a:xfrm>
                <a:off x="6328800" y="547956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Hinzufügen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ergänzender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Informationen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197" name="CustomShape 25"/>
              <p:cNvSpPr/>
              <p:nvPr/>
            </p:nvSpPr>
            <p:spPr>
              <a:xfrm>
                <a:off x="1756800" y="569556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8" name="CustomShape 26"/>
              <p:cNvSpPr/>
              <p:nvPr/>
            </p:nvSpPr>
            <p:spPr>
              <a:xfrm>
                <a:off x="3772800" y="569556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99" name="CustomShape 27"/>
              <p:cNvSpPr/>
              <p:nvPr/>
            </p:nvSpPr>
            <p:spPr>
              <a:xfrm>
                <a:off x="5753160" y="569592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0" name="CustomShape 28"/>
              <p:cNvSpPr/>
              <p:nvPr/>
            </p:nvSpPr>
            <p:spPr>
              <a:xfrm>
                <a:off x="7805520" y="569628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1" name="CustomShape 29"/>
              <p:cNvSpPr/>
              <p:nvPr/>
            </p:nvSpPr>
            <p:spPr>
              <a:xfrm>
                <a:off x="8380800" y="6055560"/>
                <a:ext cx="144000" cy="144000"/>
              </a:xfrm>
              <a:prstGeom prst="ellipse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2" name="CustomShape 30"/>
              <p:cNvSpPr/>
              <p:nvPr/>
            </p:nvSpPr>
            <p:spPr>
              <a:xfrm>
                <a:off x="8561160" y="6055920"/>
                <a:ext cx="144000" cy="144000"/>
              </a:xfrm>
              <a:prstGeom prst="ellipse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3" name="CustomShape 31"/>
              <p:cNvSpPr/>
              <p:nvPr/>
            </p:nvSpPr>
            <p:spPr>
              <a:xfrm>
                <a:off x="8741160" y="6055920"/>
                <a:ext cx="144000" cy="144000"/>
              </a:xfrm>
              <a:prstGeom prst="ellipse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4" name="Line 32"/>
              <p:cNvSpPr/>
              <p:nvPr/>
            </p:nvSpPr>
            <p:spPr>
              <a:xfrm>
                <a:off x="2117160" y="5335560"/>
                <a:ext cx="1656000" cy="936000"/>
              </a:xfrm>
              <a:prstGeom prst="line">
                <a:avLst/>
              </a:prstGeom>
              <a:ln w="29160">
                <a:solidFill>
                  <a:srgbClr val="c9211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05" name="Line 33"/>
              <p:cNvSpPr/>
              <p:nvPr/>
            </p:nvSpPr>
            <p:spPr>
              <a:xfrm flipH="1">
                <a:off x="2099880" y="5403600"/>
                <a:ext cx="1690560" cy="871560"/>
              </a:xfrm>
              <a:prstGeom prst="line">
                <a:avLst/>
              </a:prstGeom>
              <a:ln w="29160">
                <a:solidFill>
                  <a:srgbClr val="c9211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06" name="" descr=""/>
            <p:cNvPicPr/>
            <p:nvPr/>
          </p:nvPicPr>
          <p:blipFill>
            <a:blip r:embed="rId9"/>
            <a:stretch/>
          </p:blipFill>
          <p:spPr>
            <a:xfrm>
              <a:off x="5409720" y="5086440"/>
              <a:ext cx="537480" cy="537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7" name="" descr=""/>
            <p:cNvPicPr/>
            <p:nvPr/>
          </p:nvPicPr>
          <p:blipFill>
            <a:blip r:embed="rId10"/>
            <a:stretch/>
          </p:blipFill>
          <p:spPr>
            <a:xfrm>
              <a:off x="7389720" y="5122440"/>
              <a:ext cx="537480" cy="537480"/>
            </a:xfrm>
            <a:prstGeom prst="rect">
              <a:avLst/>
            </a:prstGeom>
            <a:ln>
              <a:noFill/>
            </a:ln>
          </p:spPr>
        </p:pic>
      </p:grpSp>
    </p:spTree>
  </p:cSld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" dur="10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" dur="1000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nodeType="with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0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0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" dur="10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0" dur="10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55692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9" name="" descr=""/>
          <p:cNvPicPr/>
          <p:nvPr/>
        </p:nvPicPr>
        <p:blipFill>
          <a:blip r:embed="rId1"/>
          <a:stretch/>
        </p:blipFill>
        <p:spPr>
          <a:xfrm>
            <a:off x="360000" y="2016000"/>
            <a:ext cx="2026080" cy="2005920"/>
          </a:xfrm>
          <a:prstGeom prst="rect">
            <a:avLst/>
          </a:prstGeom>
          <a:ln>
            <a:noFill/>
          </a:ln>
        </p:spPr>
      </p:pic>
      <p:pic>
        <p:nvPicPr>
          <p:cNvPr id="210" name="Inhaltsplatzhalter 3_1" descr=""/>
          <p:cNvPicPr/>
          <p:nvPr/>
        </p:nvPicPr>
        <p:blipFill>
          <a:blip r:embed="rId2"/>
          <a:stretch/>
        </p:blipFill>
        <p:spPr>
          <a:xfrm>
            <a:off x="2988000" y="2167920"/>
            <a:ext cx="3060000" cy="1720080"/>
          </a:xfrm>
          <a:prstGeom prst="rect">
            <a:avLst/>
          </a:prstGeom>
          <a:ln w="9360">
            <a:noFill/>
          </a:ln>
        </p:spPr>
      </p:pic>
      <p:sp>
        <p:nvSpPr>
          <p:cNvPr id="211" name="CustomShape 2"/>
          <p:cNvSpPr/>
          <p:nvPr/>
        </p:nvSpPr>
        <p:spPr>
          <a:xfrm>
            <a:off x="3948120" y="2326320"/>
            <a:ext cx="559800" cy="313560"/>
          </a:xfrm>
          <a:prstGeom prst="rect">
            <a:avLst/>
          </a:prstGeom>
          <a:noFill/>
          <a:ln w="29160">
            <a:solidFill>
              <a:srgbClr val="c9211e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12" name="" descr=""/>
          <p:cNvPicPr/>
          <p:nvPr/>
        </p:nvPicPr>
        <p:blipFill>
          <a:blip r:embed="rId3"/>
          <a:stretch/>
        </p:blipFill>
        <p:spPr>
          <a:xfrm>
            <a:off x="6564600" y="2088000"/>
            <a:ext cx="2291400" cy="1728000"/>
          </a:xfrm>
          <a:prstGeom prst="rect">
            <a:avLst/>
          </a:prstGeom>
          <a:ln>
            <a:noFill/>
          </a:ln>
        </p:spPr>
      </p:pic>
      <p:pic>
        <p:nvPicPr>
          <p:cNvPr id="213" name="Grafik 5_1" descr=""/>
          <p:cNvPicPr/>
          <p:nvPr/>
        </p:nvPicPr>
        <p:blipFill>
          <a:blip r:embed="rId4"/>
          <a:srcRect l="0" t="0" r="0" b="18478"/>
          <a:stretch/>
        </p:blipFill>
        <p:spPr>
          <a:xfrm>
            <a:off x="360000" y="1241640"/>
            <a:ext cx="2075760" cy="558360"/>
          </a:xfrm>
          <a:prstGeom prst="rect">
            <a:avLst/>
          </a:prstGeom>
          <a:ln>
            <a:noFill/>
          </a:ln>
        </p:spPr>
      </p:pic>
      <p:pic>
        <p:nvPicPr>
          <p:cNvPr id="214" name="Grafik 3_1" descr=""/>
          <p:cNvPicPr/>
          <p:nvPr/>
        </p:nvPicPr>
        <p:blipFill>
          <a:blip r:embed="rId5"/>
          <a:stretch/>
        </p:blipFill>
        <p:spPr>
          <a:xfrm>
            <a:off x="3786840" y="1224000"/>
            <a:ext cx="1505160" cy="762840"/>
          </a:xfrm>
          <a:prstGeom prst="rect">
            <a:avLst/>
          </a:prstGeom>
          <a:ln>
            <a:noFill/>
          </a:ln>
        </p:spPr>
      </p:pic>
      <p:pic>
        <p:nvPicPr>
          <p:cNvPr id="215" name="" descr=""/>
          <p:cNvPicPr/>
          <p:nvPr/>
        </p:nvPicPr>
        <p:blipFill>
          <a:blip r:embed="rId6"/>
          <a:srcRect l="85487" t="0" r="3042" b="0"/>
          <a:stretch/>
        </p:blipFill>
        <p:spPr>
          <a:xfrm>
            <a:off x="7308000" y="1251000"/>
            <a:ext cx="936000" cy="559080"/>
          </a:xfrm>
          <a:prstGeom prst="rect">
            <a:avLst/>
          </a:prstGeom>
          <a:ln>
            <a:noFill/>
          </a:ln>
        </p:spPr>
      </p:pic>
      <p:sp>
        <p:nvSpPr>
          <p:cNvPr id="216" name="TextShape 3"/>
          <p:cNvSpPr txBox="1"/>
          <p:nvPr/>
        </p:nvSpPr>
        <p:spPr>
          <a:xfrm>
            <a:off x="288000" y="4284360"/>
            <a:ext cx="223200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IT-Verantwortliche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MDR-Entwickler</a:t>
            </a:r>
            <a:endParaRPr b="0" lang="de-DE" sz="1800" spc="-1" strike="noStrike">
              <a:latin typeface="Arial"/>
            </a:endParaRPr>
          </a:p>
          <a:p>
            <a:endParaRPr b="0" lang="de-DE" sz="1800" spc="-1" strike="noStrike">
              <a:latin typeface="Arial"/>
            </a:endParaRPr>
          </a:p>
        </p:txBody>
      </p:sp>
      <p:sp>
        <p:nvSpPr>
          <p:cNvPr id="217" name="TextShape 4"/>
          <p:cNvSpPr txBox="1"/>
          <p:nvPr/>
        </p:nvSpPr>
        <p:spPr>
          <a:xfrm>
            <a:off x="3420000" y="4277880"/>
            <a:ext cx="223200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IT-Mitarbeiter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Kliniker</a:t>
            </a:r>
            <a:endParaRPr b="0" lang="de-DE" sz="1800" spc="-1" strike="noStrike">
              <a:latin typeface="Arial"/>
            </a:endParaRPr>
          </a:p>
          <a:p>
            <a:endParaRPr b="0" lang="de-DE" sz="1800" spc="-1" strike="noStrike">
              <a:latin typeface="Arial"/>
            </a:endParaRPr>
          </a:p>
        </p:txBody>
      </p:sp>
      <p:sp>
        <p:nvSpPr>
          <p:cNvPr id="218" name="TextShape 5"/>
          <p:cNvSpPr txBox="1"/>
          <p:nvPr/>
        </p:nvSpPr>
        <p:spPr>
          <a:xfrm>
            <a:off x="6696000" y="4277880"/>
            <a:ext cx="2232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Kliniker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Unterstützend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IT-Mitarbeiter</a:t>
            </a:r>
            <a:endParaRPr b="0" lang="de-DE" sz="1800" spc="-1" strike="noStrike">
              <a:latin typeface="Arial"/>
            </a:endParaRPr>
          </a:p>
          <a:p>
            <a:endParaRPr b="0" lang="de-DE" sz="1800" spc="-1" strike="noStrike">
              <a:latin typeface="Arial"/>
            </a:endParaRPr>
          </a:p>
        </p:txBody>
      </p:sp>
      <p:grpSp>
        <p:nvGrpSpPr>
          <p:cNvPr id="219" name="Group 6"/>
          <p:cNvGrpSpPr/>
          <p:nvPr/>
        </p:nvGrpSpPr>
        <p:grpSpPr>
          <a:xfrm>
            <a:off x="215640" y="5078880"/>
            <a:ext cx="8568360" cy="1188720"/>
            <a:chOff x="215640" y="5078880"/>
            <a:chExt cx="8568360" cy="1188720"/>
          </a:xfrm>
        </p:grpSpPr>
        <p:grpSp>
          <p:nvGrpSpPr>
            <p:cNvPr id="220" name="Group 7"/>
            <p:cNvGrpSpPr/>
            <p:nvPr/>
          </p:nvGrpSpPr>
          <p:grpSpPr>
            <a:xfrm>
              <a:off x="215640" y="5328000"/>
              <a:ext cx="8568360" cy="939600"/>
              <a:chOff x="215640" y="5328000"/>
              <a:chExt cx="8568360" cy="939600"/>
            </a:xfrm>
          </p:grpSpPr>
          <p:sp>
            <p:nvSpPr>
              <p:cNvPr id="221" name="CustomShape 8"/>
              <p:cNvSpPr/>
              <p:nvPr/>
            </p:nvSpPr>
            <p:spPr>
              <a:xfrm>
                <a:off x="215640" y="547200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Beginn des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Projektes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2" name="CustomShape 9"/>
              <p:cNvSpPr/>
              <p:nvPr/>
            </p:nvSpPr>
            <p:spPr>
              <a:xfrm>
                <a:off x="2231640" y="547200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  <a:ea typeface="Georgia"/>
                  </a:rPr>
                  <a:t>Excel Tabelle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  <a:ea typeface="Georgia"/>
                  </a:rPr>
                  <a:t>mit Daten-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>
                  <a:lnSpc>
                    <a:spcPct val="100000"/>
                  </a:lnSpc>
                </a:pPr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  <a:ea typeface="Georgia"/>
                  </a:rPr>
                  <a:t>elementen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3" name="CustomShape 10"/>
              <p:cNvSpPr/>
              <p:nvPr/>
            </p:nvSpPr>
            <p:spPr>
              <a:xfrm>
                <a:off x="4247640" y="547200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Eingabe der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Datenelemente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in das MDR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4" name="CustomShape 11"/>
              <p:cNvSpPr/>
              <p:nvPr/>
            </p:nvSpPr>
            <p:spPr>
              <a:xfrm>
                <a:off x="6227640" y="5472000"/>
                <a:ext cx="1296000" cy="720000"/>
              </a:xfrm>
              <a:prstGeom prst="rect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ctr">
                <a:noAutofit/>
              </a:bodyPr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Hinzufügen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ergänzender 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  <a:p>
                <a:pPr algn="ctr"/>
                <a:r>
                  <a:rPr b="0" lang="de-DE" sz="1400" spc="-1" strike="noStrike">
                    <a:solidFill>
                      <a:srgbClr val="ffffff"/>
                    </a:solidFill>
                    <a:latin typeface="arial"/>
                  </a:rPr>
                  <a:t>Informationen</a:t>
                </a:r>
                <a:endParaRPr b="0" lang="de-DE" sz="1400" spc="-1" strike="noStrike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25" name="CustomShape 12"/>
              <p:cNvSpPr/>
              <p:nvPr/>
            </p:nvSpPr>
            <p:spPr>
              <a:xfrm>
                <a:off x="1655640" y="568800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6" name="CustomShape 13"/>
              <p:cNvSpPr/>
              <p:nvPr/>
            </p:nvSpPr>
            <p:spPr>
              <a:xfrm>
                <a:off x="3671640" y="568800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7" name="CustomShape 14"/>
              <p:cNvSpPr/>
              <p:nvPr/>
            </p:nvSpPr>
            <p:spPr>
              <a:xfrm>
                <a:off x="5652000" y="568836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8" name="CustomShape 15"/>
              <p:cNvSpPr/>
              <p:nvPr/>
            </p:nvSpPr>
            <p:spPr>
              <a:xfrm>
                <a:off x="7704360" y="5688720"/>
                <a:ext cx="432000" cy="288000"/>
              </a:xfrm>
              <a:custGeom>
                <a:avLst/>
                <a:gdLst/>
                <a:ahLst/>
                <a:rect l="0" t="0" r="r" b="b"/>
                <a:pathLst>
                  <a:path w="1202" h="802">
                    <a:moveTo>
                      <a:pt x="0" y="200"/>
                    </a:moveTo>
                    <a:lnTo>
                      <a:pt x="900" y="200"/>
                    </a:lnTo>
                    <a:lnTo>
                      <a:pt x="900" y="0"/>
                    </a:lnTo>
                    <a:lnTo>
                      <a:pt x="1201" y="400"/>
                    </a:lnTo>
                    <a:lnTo>
                      <a:pt x="900" y="801"/>
                    </a:lnTo>
                    <a:lnTo>
                      <a:pt x="900" y="600"/>
                    </a:lnTo>
                    <a:lnTo>
                      <a:pt x="0" y="600"/>
                    </a:lnTo>
                    <a:lnTo>
                      <a:pt x="0" y="200"/>
                    </a:lnTo>
                  </a:path>
                </a:pathLst>
              </a:custGeom>
              <a:solidFill>
                <a:srgbClr val="b4c7dc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29" name="CustomShape 16"/>
              <p:cNvSpPr/>
              <p:nvPr/>
            </p:nvSpPr>
            <p:spPr>
              <a:xfrm>
                <a:off x="8279640" y="6048000"/>
                <a:ext cx="144000" cy="144000"/>
              </a:xfrm>
              <a:prstGeom prst="ellipse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0" name="CustomShape 17"/>
              <p:cNvSpPr/>
              <p:nvPr/>
            </p:nvSpPr>
            <p:spPr>
              <a:xfrm>
                <a:off x="8460000" y="6048360"/>
                <a:ext cx="144000" cy="144000"/>
              </a:xfrm>
              <a:prstGeom prst="ellipse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1" name="CustomShape 18"/>
              <p:cNvSpPr/>
              <p:nvPr/>
            </p:nvSpPr>
            <p:spPr>
              <a:xfrm>
                <a:off x="8640000" y="6048360"/>
                <a:ext cx="144000" cy="144000"/>
              </a:xfrm>
              <a:prstGeom prst="ellipse">
                <a:avLst/>
              </a:prstGeom>
              <a:solidFill>
                <a:srgbClr val="2a6099"/>
              </a:solidFill>
              <a:ln>
                <a:solidFill>
                  <a:srgbClr val="3465a4"/>
                </a:solidFill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2" name="Line 19"/>
              <p:cNvSpPr/>
              <p:nvPr/>
            </p:nvSpPr>
            <p:spPr>
              <a:xfrm>
                <a:off x="2016000" y="5328000"/>
                <a:ext cx="1656000" cy="936000"/>
              </a:xfrm>
              <a:prstGeom prst="line">
                <a:avLst/>
              </a:prstGeom>
              <a:ln w="29160">
                <a:solidFill>
                  <a:srgbClr val="c9211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33" name="Line 20"/>
              <p:cNvSpPr/>
              <p:nvPr/>
            </p:nvSpPr>
            <p:spPr>
              <a:xfrm flipH="1">
                <a:off x="1998720" y="5396040"/>
                <a:ext cx="1690560" cy="871560"/>
              </a:xfrm>
              <a:prstGeom prst="line">
                <a:avLst/>
              </a:prstGeom>
              <a:ln w="29160">
                <a:solidFill>
                  <a:srgbClr val="c9211e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pic>
          <p:nvPicPr>
            <p:cNvPr id="234" name="" descr=""/>
            <p:cNvPicPr/>
            <p:nvPr/>
          </p:nvPicPr>
          <p:blipFill>
            <a:blip r:embed="rId7"/>
            <a:stretch/>
          </p:blipFill>
          <p:spPr>
            <a:xfrm>
              <a:off x="5308560" y="5078880"/>
              <a:ext cx="537480" cy="537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5" name="" descr=""/>
            <p:cNvPicPr/>
            <p:nvPr/>
          </p:nvPicPr>
          <p:blipFill>
            <a:blip r:embed="rId8"/>
            <a:stretch/>
          </p:blipFill>
          <p:spPr>
            <a:xfrm>
              <a:off x="7288560" y="5114880"/>
              <a:ext cx="537480" cy="537480"/>
            </a:xfrm>
            <a:prstGeom prst="rect">
              <a:avLst/>
            </a:prstGeom>
            <a:ln>
              <a:noFill/>
            </a:ln>
          </p:spPr>
        </p:pic>
      </p:grpSp>
    </p:spTree>
  </p:cSld>
  <p:transition spd="slow"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MDR Einsatz und Probleme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7" name="" descr=""/>
          <p:cNvPicPr/>
          <p:nvPr/>
        </p:nvPicPr>
        <p:blipFill>
          <a:blip r:embed="rId1"/>
          <a:stretch/>
        </p:blipFill>
        <p:spPr>
          <a:xfrm>
            <a:off x="720000" y="1465200"/>
            <a:ext cx="1552680" cy="1126800"/>
          </a:xfrm>
          <a:prstGeom prst="rect">
            <a:avLst/>
          </a:prstGeom>
          <a:ln>
            <a:noFill/>
          </a:ln>
        </p:spPr>
      </p:pic>
      <p:pic>
        <p:nvPicPr>
          <p:cNvPr id="238" name="" descr=""/>
          <p:cNvPicPr/>
          <p:nvPr/>
        </p:nvPicPr>
        <p:blipFill>
          <a:blip r:embed="rId2"/>
          <a:stretch/>
        </p:blipFill>
        <p:spPr>
          <a:xfrm>
            <a:off x="3456000" y="1512000"/>
            <a:ext cx="841320" cy="864000"/>
          </a:xfrm>
          <a:prstGeom prst="rect">
            <a:avLst/>
          </a:prstGeom>
          <a:ln>
            <a:noFill/>
          </a:ln>
        </p:spPr>
      </p:pic>
      <p:pic>
        <p:nvPicPr>
          <p:cNvPr id="239" name="" descr=""/>
          <p:cNvPicPr/>
          <p:nvPr/>
        </p:nvPicPr>
        <p:blipFill>
          <a:blip r:embed="rId3"/>
          <a:stretch/>
        </p:blipFill>
        <p:spPr>
          <a:xfrm>
            <a:off x="4418640" y="1944000"/>
            <a:ext cx="526680" cy="576000"/>
          </a:xfrm>
          <a:prstGeom prst="rect">
            <a:avLst/>
          </a:prstGeom>
          <a:ln>
            <a:noFill/>
          </a:ln>
        </p:spPr>
      </p:pic>
      <p:sp>
        <p:nvSpPr>
          <p:cNvPr id="240" name="TextShape 2"/>
          <p:cNvSpPr txBox="1"/>
          <p:nvPr/>
        </p:nvSpPr>
        <p:spPr>
          <a:xfrm>
            <a:off x="576000" y="2880000"/>
            <a:ext cx="223200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Keine Kenntnisse über MDR</a:t>
            </a:r>
            <a:endParaRPr b="0" lang="de-DE" sz="1800" spc="-1" strike="noStrike">
              <a:latin typeface="Arial"/>
            </a:endParaRPr>
          </a:p>
          <a:p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→ </a:t>
            </a:r>
            <a:r>
              <a:rPr b="0" lang="de-DE" sz="1800" spc="-1" strike="noStrike">
                <a:latin typeface="Arial"/>
              </a:rPr>
              <a:t>Sichtbarkeit verbessern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41" name="TextShape 3"/>
          <p:cNvSpPr txBox="1"/>
          <p:nvPr/>
        </p:nvSpPr>
        <p:spPr>
          <a:xfrm>
            <a:off x="3276000" y="2880000"/>
            <a:ext cx="208800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Liste von Datenelementen</a:t>
            </a:r>
            <a:endParaRPr b="0" lang="de-DE" sz="1800" spc="-1" strike="noStrike">
              <a:latin typeface="Arial"/>
            </a:endParaRPr>
          </a:p>
          <a:p>
            <a:endParaRPr b="0" lang="de-DE" sz="1800" spc="-1" strike="noStrike">
              <a:latin typeface="Arial"/>
            </a:endParaRPr>
          </a:p>
          <a:p>
            <a:r>
              <a:rPr b="0" lang="de-DE" sz="1800" spc="-1" strike="noStrike">
                <a:latin typeface="Arial"/>
              </a:rPr>
              <a:t>→ </a:t>
            </a:r>
            <a:r>
              <a:rPr b="0" lang="de-DE" sz="1800" spc="-1" strike="noStrike">
                <a:latin typeface="Arial"/>
              </a:rPr>
              <a:t>Datatype oft nicht bekannt</a:t>
            </a:r>
            <a:endParaRPr b="0" lang="de-DE" sz="1800" spc="-1" strike="noStrike">
              <a:latin typeface="Arial"/>
            </a:endParaRPr>
          </a:p>
        </p:txBody>
      </p:sp>
      <p:pic>
        <p:nvPicPr>
          <p:cNvPr id="242" name="" descr=""/>
          <p:cNvPicPr/>
          <p:nvPr/>
        </p:nvPicPr>
        <p:blipFill>
          <a:blip r:embed="rId4"/>
          <a:stretch/>
        </p:blipFill>
        <p:spPr>
          <a:xfrm>
            <a:off x="6119280" y="1413000"/>
            <a:ext cx="1872720" cy="1251000"/>
          </a:xfrm>
          <a:prstGeom prst="rect">
            <a:avLst/>
          </a:prstGeom>
          <a:ln>
            <a:noFill/>
          </a:ln>
        </p:spPr>
      </p:pic>
      <p:sp>
        <p:nvSpPr>
          <p:cNvPr id="243" name="TextShape 4"/>
          <p:cNvSpPr txBox="1"/>
          <p:nvPr/>
        </p:nvSpPr>
        <p:spPr>
          <a:xfrm>
            <a:off x="6048000" y="2880000"/>
            <a:ext cx="2232000" cy="1626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Liste von Datenelemente ergänzen mit technischen Informationen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44" name="TextShape 5"/>
          <p:cNvSpPr txBox="1"/>
          <p:nvPr/>
        </p:nvSpPr>
        <p:spPr>
          <a:xfrm>
            <a:off x="576000" y="4653720"/>
            <a:ext cx="7416000" cy="1114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Keine Wiederverwendung von Datenelementen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Dateneingabe wird zu Aufwändig angesehen </a:t>
            </a:r>
            <a:endParaRPr b="0" lang="de-DE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latin typeface="Arial"/>
              </a:rPr>
              <a:t>Bereits existierende Features werden nicht genutzt</a:t>
            </a:r>
            <a:endParaRPr b="0" lang="de-DE" sz="1800" spc="-1" strike="noStrike">
              <a:latin typeface="Arial"/>
            </a:endParaRPr>
          </a:p>
        </p:txBody>
      </p:sp>
    </p:spTree>
  </p:cSld>
  <p:transition spd="slow"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Features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Shape 2"/>
          <p:cNvSpPr txBox="1"/>
          <p:nvPr/>
        </p:nvSpPr>
        <p:spPr>
          <a:xfrm>
            <a:off x="545040" y="1484640"/>
            <a:ext cx="8141400" cy="46800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r>
              <a:rPr b="0" lang="de-DE" sz="2500" spc="-1" strike="noStrike">
                <a:solidFill>
                  <a:srgbClr val="000000"/>
                </a:solidFill>
                <a:latin typeface="Arial"/>
              </a:rPr>
              <a:t>Import von Datenelementen</a:t>
            </a:r>
            <a:endParaRPr b="0" lang="de-DE" sz="25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Vereinfachter xml- und json- Import via REST-API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Staging-Bereich</a:t>
            </a: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99"/>
              </a:spcBef>
              <a:buClr>
                <a:srgbClr val="4d4b46"/>
              </a:buClr>
              <a:buFont typeface="Wingdings" charset="2"/>
              <a:buChar char=""/>
            </a:pPr>
            <a:endParaRPr b="0" lang="de-DE" sz="2000" spc="-1" strike="noStrike">
              <a:solidFill>
                <a:srgbClr val="005da8"/>
              </a:solidFill>
              <a:latin typeface="Arial"/>
            </a:endParaRPr>
          </a:p>
        </p:txBody>
      </p:sp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Shape 1"/>
          <p:cNvSpPr txBox="1"/>
          <p:nvPr/>
        </p:nvSpPr>
        <p:spPr>
          <a:xfrm>
            <a:off x="556200" y="548640"/>
            <a:ext cx="8141400" cy="8647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p>
            <a:r>
              <a:rPr b="0" lang="de-DE" sz="3200" spc="-1" strike="noStrike">
                <a:solidFill>
                  <a:srgbClr val="000000"/>
                </a:solidFill>
                <a:latin typeface="Arial"/>
              </a:rPr>
              <a:t>Features - Import</a:t>
            </a:r>
            <a:endParaRPr b="0" lang="de-DE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8" name="" descr=""/>
          <p:cNvPicPr/>
          <p:nvPr/>
        </p:nvPicPr>
        <p:blipFill>
          <a:blip r:embed="rId1"/>
          <a:stretch/>
        </p:blipFill>
        <p:spPr>
          <a:xfrm>
            <a:off x="664560" y="1296000"/>
            <a:ext cx="3655440" cy="3616560"/>
          </a:xfrm>
          <a:prstGeom prst="rect">
            <a:avLst/>
          </a:prstGeom>
          <a:ln>
            <a:noFill/>
          </a:ln>
        </p:spPr>
      </p:pic>
      <p:pic>
        <p:nvPicPr>
          <p:cNvPr id="249" name="" descr=""/>
          <p:cNvPicPr/>
          <p:nvPr/>
        </p:nvPicPr>
        <p:blipFill>
          <a:blip r:embed="rId2"/>
          <a:stretch/>
        </p:blipFill>
        <p:spPr>
          <a:xfrm>
            <a:off x="1584000" y="1796400"/>
            <a:ext cx="3567960" cy="4107600"/>
          </a:xfrm>
          <a:prstGeom prst="rect">
            <a:avLst/>
          </a:prstGeom>
          <a:ln>
            <a:noFill/>
          </a:ln>
        </p:spPr>
      </p:pic>
      <p:pic>
        <p:nvPicPr>
          <p:cNvPr id="250" name="" descr=""/>
          <p:cNvPicPr/>
          <p:nvPr/>
        </p:nvPicPr>
        <p:blipFill>
          <a:blip r:embed="rId3"/>
          <a:srcRect l="0" t="0" r="26551" b="0"/>
          <a:stretch/>
        </p:blipFill>
        <p:spPr>
          <a:xfrm>
            <a:off x="3067920" y="2160000"/>
            <a:ext cx="5716080" cy="40107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7343</TotalTime>
  <Application>LibreOffice/6.4.4.2$Linux_X86_64 LibreOffice_project/40$Build-2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2010-06-10T08:17:02Z</dcterms:created>
  <dc:creator>Pries</dc:creator>
  <dc:description/>
  <dc:language>de-DE</dc:language>
  <cp:lastModifiedBy/>
  <dcterms:modified xsi:type="dcterms:W3CDTF">2020-09-30T03:26:34Z</dcterms:modified>
  <cp:revision>291</cp:revision>
  <dc:subject/>
  <dc:title>Folie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Bildschirmpräsentation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